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4" r:id="rId1"/>
  </p:sldMasterIdLst>
  <p:notesMasterIdLst>
    <p:notesMasterId r:id="rId83"/>
  </p:notesMasterIdLst>
  <p:handoutMasterIdLst>
    <p:handoutMasterId r:id="rId84"/>
  </p:handoutMasterIdLst>
  <p:sldIdLst>
    <p:sldId id="256" r:id="rId2"/>
    <p:sldId id="298" r:id="rId3"/>
    <p:sldId id="302" r:id="rId4"/>
    <p:sldId id="297" r:id="rId5"/>
    <p:sldId id="300" r:id="rId6"/>
    <p:sldId id="346" r:id="rId7"/>
    <p:sldId id="332" r:id="rId8"/>
    <p:sldId id="335" r:id="rId9"/>
    <p:sldId id="336" r:id="rId10"/>
    <p:sldId id="337" r:id="rId11"/>
    <p:sldId id="338" r:id="rId12"/>
    <p:sldId id="339" r:id="rId13"/>
    <p:sldId id="340" r:id="rId14"/>
    <p:sldId id="342" r:id="rId15"/>
    <p:sldId id="343" r:id="rId16"/>
    <p:sldId id="344" r:id="rId17"/>
    <p:sldId id="345" r:id="rId18"/>
    <p:sldId id="304" r:id="rId19"/>
    <p:sldId id="348" r:id="rId20"/>
    <p:sldId id="387" r:id="rId21"/>
    <p:sldId id="349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50" r:id="rId37"/>
    <p:sldId id="351" r:id="rId38"/>
    <p:sldId id="352" r:id="rId39"/>
    <p:sldId id="353" r:id="rId40"/>
    <p:sldId id="354" r:id="rId41"/>
    <p:sldId id="355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56" r:id="rId54"/>
    <p:sldId id="359" r:id="rId55"/>
    <p:sldId id="360" r:id="rId56"/>
    <p:sldId id="361" r:id="rId57"/>
    <p:sldId id="362" r:id="rId58"/>
    <p:sldId id="363" r:id="rId59"/>
    <p:sldId id="385" r:id="rId60"/>
    <p:sldId id="386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376" r:id="rId74"/>
    <p:sldId id="377" r:id="rId75"/>
    <p:sldId id="378" r:id="rId76"/>
    <p:sldId id="379" r:id="rId77"/>
    <p:sldId id="380" r:id="rId78"/>
    <p:sldId id="381" r:id="rId79"/>
    <p:sldId id="382" r:id="rId80"/>
    <p:sldId id="383" r:id="rId81"/>
    <p:sldId id="330" r:id="rId82"/>
  </p:sldIdLst>
  <p:sldSz cx="9144000" cy="6858000" type="screen4x3"/>
  <p:notesSz cx="6888163" cy="96234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31">
          <p15:clr>
            <a:srgbClr val="A4A3A4"/>
          </p15:clr>
        </p15:guide>
        <p15:guide id="2" pos="216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AAA7"/>
    <a:srgbClr val="38AEAB"/>
    <a:srgbClr val="2EA19E"/>
    <a:srgbClr val="3CBAB7"/>
    <a:srgbClr val="339999"/>
    <a:srgbClr val="91F3AF"/>
    <a:srgbClr val="00CC99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20" autoAdjust="0"/>
  </p:normalViewPr>
  <p:slideViewPr>
    <p:cSldViewPr>
      <p:cViewPr varScale="1">
        <p:scale>
          <a:sx n="114" d="100"/>
          <a:sy n="114" d="100"/>
        </p:scale>
        <p:origin x="144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072" y="114"/>
      </p:cViewPr>
      <p:guideLst>
        <p:guide orient="horz" pos="3031"/>
        <p:guide pos="21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482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2075" y="0"/>
            <a:ext cx="2984500" cy="482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2C70D-6A42-4602-ADF0-2738153AB31B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40825"/>
            <a:ext cx="2984500" cy="482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2075" y="9140825"/>
            <a:ext cx="2984500" cy="482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84443-6C44-4F75-AF9A-06C8E9FF96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557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>
            <a:lvl1pPr defTabSz="942975">
              <a:defRPr sz="1200" i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663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>
            <a:lvl1pPr algn="r" defTabSz="942975">
              <a:defRPr sz="1200" i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38225" y="722313"/>
            <a:ext cx="4811713" cy="3608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9163" y="4570413"/>
            <a:ext cx="5049837" cy="433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9942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b" anchorCtr="0" compatLnSpc="1">
            <a:prstTxWarp prst="textNoShape">
              <a:avLst/>
            </a:prstTxWarp>
          </a:bodyPr>
          <a:lstStyle>
            <a:lvl1pPr defTabSz="942975">
              <a:defRPr sz="1200" i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663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b" anchorCtr="0" compatLnSpc="1">
            <a:prstTxWarp prst="textNoShape">
              <a:avLst/>
            </a:prstTxWarp>
          </a:bodyPr>
          <a:lstStyle>
            <a:lvl1pPr algn="r" defTabSz="942975">
              <a:defRPr sz="1200" i="0">
                <a:latin typeface="Times New Roman" panose="02020603050405020304" pitchFamily="18" charset="0"/>
              </a:defRPr>
            </a:lvl1pPr>
          </a:lstStyle>
          <a:p>
            <a:fld id="{9A4140A6-3598-4290-8780-7041D20271B3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2975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2975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2975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2975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C37CC92-C5CB-4AFC-9180-3FE75C9BF582}" type="slidenum">
              <a:rPr lang="en-GB" altLang="en-US" i="0">
                <a:latin typeface="Times New Roman" panose="02020603050405020304" pitchFamily="18" charset="0"/>
              </a:rPr>
              <a:pPr/>
              <a:t>8</a:t>
            </a:fld>
            <a:endParaRPr lang="en-GB" altLang="en-US" i="0">
              <a:latin typeface="Times New Roman" panose="02020603050405020304" pitchFamily="18" charset="0"/>
            </a:endParaRPr>
          </a:p>
        </p:txBody>
      </p:sp>
      <p:sp>
        <p:nvSpPr>
          <p:cNvPr id="38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8225" y="731838"/>
            <a:ext cx="4810125" cy="3608387"/>
          </a:xfrm>
          <a:solidFill>
            <a:srgbClr val="FFFFFF"/>
          </a:solidFill>
          <a:ln/>
        </p:spPr>
      </p:sp>
      <p:sp>
        <p:nvSpPr>
          <p:cNvPr id="389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8975" y="4570413"/>
            <a:ext cx="5510213" cy="42497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81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2975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2975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2975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2975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ADB267-94D6-4E9F-9559-30597A7C01DB}" type="slidenum">
              <a:rPr lang="en-GB" altLang="en-US" i="0">
                <a:latin typeface="Times New Roman" panose="02020603050405020304" pitchFamily="18" charset="0"/>
              </a:rPr>
              <a:pPr/>
              <a:t>9</a:t>
            </a:fld>
            <a:endParaRPr lang="en-GB" altLang="en-US" i="0">
              <a:latin typeface="Times New Roman" panose="02020603050405020304" pitchFamily="18" charset="0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8225" y="731838"/>
            <a:ext cx="4810125" cy="3608387"/>
          </a:xfrm>
          <a:solidFill>
            <a:srgbClr val="FFFFFF"/>
          </a:solidFill>
          <a:ln/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8975" y="4570413"/>
            <a:ext cx="5510213" cy="42497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044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4C445-8F4C-427D-B140-ED12B4F341FC}" type="datetime1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C8FA1-AF1A-4F1F-BD73-B676C520C7A5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7504" y="234534"/>
            <a:ext cx="4896544" cy="338554"/>
          </a:xfrm>
          <a:prstGeom prst="rect">
            <a:avLst/>
          </a:prstGeom>
          <a:solidFill>
            <a:srgbClr val="37AAA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7COM1025 Programming for Software Engineers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556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5F8-C198-42E2-9330-D82703754EE2}" type="datetime1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E73E-7B2E-4240-821E-971966333355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7504" y="188640"/>
            <a:ext cx="4896544" cy="338554"/>
          </a:xfrm>
          <a:prstGeom prst="rect">
            <a:avLst/>
          </a:prstGeom>
          <a:solidFill>
            <a:srgbClr val="37AAA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7COM1025 Programming for Software Engineers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181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F4D5B-C2AD-437D-B26D-41467BF74389}" type="datetime1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C1870-A3DD-4FD6-8BF7-BD5ABACDDA8C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7504" y="188640"/>
            <a:ext cx="4896544" cy="338554"/>
          </a:xfrm>
          <a:prstGeom prst="rect">
            <a:avLst/>
          </a:prstGeom>
          <a:solidFill>
            <a:srgbClr val="37AAA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7COM1025 Programming for Software Engineers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394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E57E80-B784-4F22-B40B-5E2F416885B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Box 6"/>
          <p:cNvSpPr txBox="1"/>
          <p:nvPr userDrawn="1"/>
        </p:nvSpPr>
        <p:spPr>
          <a:xfrm>
            <a:off x="107504" y="188640"/>
            <a:ext cx="4896544" cy="338554"/>
          </a:xfrm>
          <a:prstGeom prst="rect">
            <a:avLst/>
          </a:prstGeom>
          <a:solidFill>
            <a:srgbClr val="37AAA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7COM1025 Programming for Software Engineers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072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57DE-52ED-4574-92F1-7D6180086640}" type="datetime1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E79D-3132-4D8C-BB10-A25A32A157E2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7504" y="235173"/>
            <a:ext cx="4896544" cy="338554"/>
          </a:xfrm>
          <a:prstGeom prst="rect">
            <a:avLst/>
          </a:prstGeom>
          <a:solidFill>
            <a:srgbClr val="37AAA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7COM1025 Programming for Software Engineers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778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47C1-85B4-417A-A769-EDABCD3F981E}" type="datetime1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C5724-2D1C-49B0-8733-3467BDC62767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7504" y="260648"/>
            <a:ext cx="4896544" cy="338554"/>
          </a:xfrm>
          <a:prstGeom prst="rect">
            <a:avLst/>
          </a:prstGeom>
          <a:solidFill>
            <a:srgbClr val="37AAA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7COM1025 Programming for Software Engineers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013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63A46-8624-4DE4-BCBF-F76094A0402E}" type="datetime1">
              <a:rPr lang="en-GB" smtClean="0"/>
              <a:t>27/01/2020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7E80-B784-4F22-B40B-5E2F416885BB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23478" y="243411"/>
            <a:ext cx="4896544" cy="338554"/>
          </a:xfrm>
          <a:prstGeom prst="rect">
            <a:avLst/>
          </a:prstGeom>
          <a:solidFill>
            <a:srgbClr val="37AAA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7COM1025 Programming for Software Engineers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0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4896-82E7-45D9-BB13-CFC1E798F176}" type="datetime1">
              <a:rPr lang="en-GB" smtClean="0"/>
              <a:t>27/01/2020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6E75-5132-4CCC-8709-EFD0C2851754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5740" y="240883"/>
            <a:ext cx="4896544" cy="338554"/>
          </a:xfrm>
          <a:prstGeom prst="rect">
            <a:avLst/>
          </a:prstGeom>
          <a:solidFill>
            <a:srgbClr val="37AAA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7COM1025 Programming for Software Engineers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719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E3AC-9721-420D-B21D-D0DE9979D79F}" type="datetime1">
              <a:rPr lang="en-GB" smtClean="0"/>
              <a:t>27/01/2020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BDE39-E3BA-4A6A-97EF-115868839434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07504" y="188640"/>
            <a:ext cx="4896544" cy="338554"/>
          </a:xfrm>
          <a:prstGeom prst="rect">
            <a:avLst/>
          </a:prstGeom>
          <a:solidFill>
            <a:srgbClr val="37AAA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7COM1025 Programming for Software Engineers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643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A7A8-3FC1-4C7E-9271-B5C4400A570B}" type="datetime1">
              <a:rPr lang="en-GB" smtClean="0"/>
              <a:t>27/01/2020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84EAC-1FEF-48E7-906E-557A23FC13BA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107504" y="188640"/>
            <a:ext cx="4896544" cy="338554"/>
          </a:xfrm>
          <a:prstGeom prst="rect">
            <a:avLst/>
          </a:prstGeom>
          <a:solidFill>
            <a:srgbClr val="37AAA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7COM1025 Programming for Software Engineers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94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AC5D-18BB-47EF-A758-36260ADFB7AF}" type="datetime1">
              <a:rPr lang="en-GB" smtClean="0"/>
              <a:t>27/01/2020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006E0-0D3C-4F2E-91CB-B9B1B5AFF2DF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07504" y="188640"/>
            <a:ext cx="4896544" cy="338554"/>
          </a:xfrm>
          <a:prstGeom prst="rect">
            <a:avLst/>
          </a:prstGeom>
          <a:solidFill>
            <a:srgbClr val="37AAA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7COM1025 Programming for Software Engineers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03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9A61-F6E3-4FAB-BE34-5C51D67B5630}" type="datetime1">
              <a:rPr lang="en-GB" smtClean="0"/>
              <a:t>27/01/2020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08AA-BBA3-4677-BDBC-A6007B20D5A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07504" y="188640"/>
            <a:ext cx="4896544" cy="338554"/>
          </a:xfrm>
          <a:prstGeom prst="rect">
            <a:avLst/>
          </a:prstGeom>
          <a:solidFill>
            <a:srgbClr val="37AAA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7COM1025 Programming for Software Engineers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36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05BDF-747A-458C-BE0A-3AC4CC4E64B9}" type="datetime1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373BB-5032-42A0-A779-B680FD369F3A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Text Box 12"/>
          <p:cNvSpPr txBox="1">
            <a:spLocks noChangeArrowheads="1"/>
          </p:cNvSpPr>
          <p:nvPr userDrawn="1"/>
        </p:nvSpPr>
        <p:spPr bwMode="auto">
          <a:xfrm>
            <a:off x="1116013" y="6308725"/>
            <a:ext cx="540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lang="en-US" altLang="en-US" sz="2400" i="0">
              <a:latin typeface="Times New Roman" pitchFamily="16" charset="0"/>
            </a:endParaRPr>
          </a:p>
        </p:txBody>
      </p:sp>
      <p:pic>
        <p:nvPicPr>
          <p:cNvPr id="8" name="Picture 1" descr="Herts_logo_portrait_turq_Word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53988"/>
            <a:ext cx="3851275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12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55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tutorial/java/nutsandbolts/index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43608" y="1700808"/>
            <a:ext cx="6858000" cy="2387600"/>
          </a:xfrm>
        </p:spPr>
        <p:txBody>
          <a:bodyPr>
            <a:normAutofit/>
          </a:bodyPr>
          <a:lstStyle/>
          <a:p>
            <a:pPr algn="l"/>
            <a:r>
              <a:rPr lang="en-GB" altLang="en-US" sz="2800" dirty="0"/>
              <a:t>7COM10</a:t>
            </a:r>
            <a:r>
              <a:rPr lang="en-US" altLang="zh-CN" sz="2800" dirty="0"/>
              <a:t>2</a:t>
            </a:r>
            <a:r>
              <a:rPr lang="en-GB" altLang="en-US" sz="2800" dirty="0"/>
              <a:t>5</a:t>
            </a:r>
            <a:br>
              <a:rPr lang="en-GB" altLang="en-US" sz="2800" dirty="0"/>
            </a:br>
            <a:r>
              <a:rPr lang="en-GB" altLang="en-US" sz="2800" dirty="0"/>
              <a:t>Programming for Software Engineers</a:t>
            </a:r>
            <a:endParaRPr lang="en-US" altLang="en-US" sz="2800" dirty="0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8355" y="4509120"/>
            <a:ext cx="6858000" cy="403026"/>
          </a:xfrm>
        </p:spPr>
        <p:txBody>
          <a:bodyPr/>
          <a:lstStyle/>
          <a:p>
            <a:pPr algn="l"/>
            <a:r>
              <a:rPr lang="en-US" altLang="en-US" dirty="0"/>
              <a:t>Java Fundamentals (1)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188640"/>
            <a:ext cx="4896544" cy="338554"/>
          </a:xfrm>
          <a:prstGeom prst="rect">
            <a:avLst/>
          </a:prstGeom>
          <a:solidFill>
            <a:srgbClr val="37AAA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7COM1025 Programming for Software Engineers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C8FA1-AF1A-4F1F-BD73-B676C520C7A5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397710" y="4986853"/>
            <a:ext cx="3201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</a:t>
            </a:r>
            <a:r>
              <a:rPr lang="en-US" dirty="0"/>
              <a:t> Hui Cheng</a:t>
            </a:r>
          </a:p>
          <a:p>
            <a:r>
              <a:rPr lang="en-US" dirty="0"/>
              <a:t>Email: h.cheng2@herts.ac.uk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6D46B8C-4B41-47F6-B8B5-F53096CE2B0A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1520" y="836712"/>
            <a:ext cx="7886700" cy="637953"/>
          </a:xfrm>
        </p:spPr>
        <p:txBody>
          <a:bodyPr lIns="92075" tIns="46038" rIns="92075" bIns="46038" anchor="b"/>
          <a:lstStyle/>
          <a:p>
            <a:r>
              <a:rPr lang="en-US" altLang="en-US" sz="2400" dirty="0"/>
              <a:t>Programming languages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288" y="1600200"/>
            <a:ext cx="8280400" cy="4781550"/>
          </a:xfrm>
        </p:spPr>
        <p:txBody>
          <a:bodyPr lIns="92075" tIns="46038" rIns="92075" bIns="46038"/>
          <a:lstStyle/>
          <a:p>
            <a:r>
              <a:rPr lang="en-US" altLang="en-US"/>
              <a:t>Writing machine code is tedious and error-prone</a:t>
            </a:r>
          </a:p>
          <a:p>
            <a:r>
              <a:rPr lang="en-US" altLang="en-US"/>
              <a:t>Fortunately, we now have :</a:t>
            </a:r>
          </a:p>
          <a:p>
            <a:pPr lvl="1"/>
            <a:r>
              <a:rPr lang="en-US" altLang="en-US" sz="1800"/>
              <a:t>programming languages in which to write instructions,  in a language we can understand</a:t>
            </a:r>
          </a:p>
          <a:p>
            <a:pPr lvl="1"/>
            <a:r>
              <a:rPr lang="en-US" altLang="en-US" sz="1800"/>
              <a:t>programs (compilers/interpreters) to translate our program into machine code</a:t>
            </a:r>
          </a:p>
          <a:p>
            <a:pPr lvl="1"/>
            <a:r>
              <a:rPr lang="en-US" altLang="en-US" sz="1800"/>
              <a:t>each language has its own translating program/s</a:t>
            </a:r>
          </a:p>
          <a:p>
            <a:pPr lvl="1"/>
            <a:r>
              <a:rPr lang="en-US" altLang="en-US" sz="1800"/>
              <a:t>a programming language is a "formal" languages with strict rules</a:t>
            </a:r>
          </a:p>
          <a:p>
            <a:pPr lvl="1"/>
            <a:r>
              <a:rPr lang="en-US" altLang="en-US" sz="1800"/>
              <a:t>rules in one language may/will not apply in another</a:t>
            </a:r>
          </a:p>
          <a:p>
            <a:r>
              <a:rPr lang="en-US" altLang="en-US"/>
              <a:t>Our program will work as long as we:</a:t>
            </a:r>
          </a:p>
          <a:p>
            <a:pPr lvl="1"/>
            <a:r>
              <a:rPr lang="en-US" altLang="en-US" sz="1800"/>
              <a:t>write programs using correct syntax (source code)</a:t>
            </a:r>
          </a:p>
          <a:p>
            <a:pPr lvl="1"/>
            <a:r>
              <a:rPr lang="en-US" altLang="en-US" sz="1800"/>
              <a:t>can transform our program into an executable one</a:t>
            </a:r>
          </a:p>
          <a:p>
            <a:pPr lvl="1"/>
            <a:r>
              <a:rPr lang="en-US" altLang="en-US" sz="1800"/>
              <a:t>run the executable program (object code)</a:t>
            </a:r>
          </a:p>
        </p:txBody>
      </p:sp>
    </p:spTree>
    <p:extLst>
      <p:ext uri="{BB962C8B-B14F-4D97-AF65-F5344CB8AC3E}">
        <p14:creationId xmlns:p14="http://schemas.microsoft.com/office/powerpoint/2010/main" val="533736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629CEB-6FBF-4FDD-81BB-D53BAC5D3725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075" tIns="46038" rIns="92075" bIns="46038" anchor="b"/>
          <a:lstStyle/>
          <a:p>
            <a:r>
              <a:rPr lang="en-US" altLang="en-US" sz="2400"/>
              <a:t>Programmers and End-Users</a:t>
            </a:r>
            <a:endParaRPr lang="en-GB" altLang="en-US" sz="2400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7772400" cy="4400550"/>
          </a:xfrm>
        </p:spPr>
        <p:txBody>
          <a:bodyPr lIns="92075" tIns="46038" rIns="92075" bIns="46038"/>
          <a:lstStyle/>
          <a:p>
            <a:endParaRPr lang="en-GB" altLang="en-US" sz="2000"/>
          </a:p>
          <a:p>
            <a:endParaRPr lang="en-GB" altLang="en-US" sz="2000"/>
          </a:p>
          <a:p>
            <a:endParaRPr lang="en-GB" altLang="en-US" sz="2000"/>
          </a:p>
          <a:p>
            <a:endParaRPr lang="en-GB" altLang="en-US" sz="2000"/>
          </a:p>
          <a:p>
            <a:endParaRPr lang="en-GB" altLang="en-US" sz="2000"/>
          </a:p>
          <a:p>
            <a:endParaRPr lang="en-GB" altLang="en-US" sz="2000"/>
          </a:p>
          <a:p>
            <a:endParaRPr lang="en-GB" altLang="en-US" sz="2000"/>
          </a:p>
          <a:p>
            <a:endParaRPr lang="en-GB" altLang="en-US" sz="2000"/>
          </a:p>
          <a:p>
            <a:endParaRPr lang="en-GB" altLang="en-US" sz="2000"/>
          </a:p>
          <a:p>
            <a:pPr>
              <a:buFontTx/>
              <a:buNone/>
            </a:pPr>
            <a:endParaRPr lang="en-GB" altLang="en-US" sz="2000"/>
          </a:p>
          <a:p>
            <a:pPr>
              <a:buFontTx/>
              <a:buNone/>
            </a:pPr>
            <a:r>
              <a:rPr lang="en-GB" altLang="en-US"/>
              <a:t>students perform as both programmer &amp; end user</a:t>
            </a:r>
          </a:p>
        </p:txBody>
      </p:sp>
      <p:grpSp>
        <p:nvGrpSpPr>
          <p:cNvPr id="13317" name="Group 4"/>
          <p:cNvGrpSpPr>
            <a:grpSpLocks/>
          </p:cNvGrpSpPr>
          <p:nvPr/>
        </p:nvGrpSpPr>
        <p:grpSpPr bwMode="auto">
          <a:xfrm>
            <a:off x="1692275" y="1844675"/>
            <a:ext cx="6024563" cy="3600450"/>
            <a:chOff x="816" y="1200"/>
            <a:chExt cx="3795" cy="2406"/>
          </a:xfrm>
        </p:grpSpPr>
        <p:sp>
          <p:nvSpPr>
            <p:cNvPr id="13318" name="Text Box 5"/>
            <p:cNvSpPr txBox="1">
              <a:spLocks noChangeArrowheads="1"/>
            </p:cNvSpPr>
            <p:nvPr/>
          </p:nvSpPr>
          <p:spPr bwMode="auto">
            <a:xfrm>
              <a:off x="848" y="2326"/>
              <a:ext cx="922" cy="2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latin typeface="Times New Roman" panose="02020603050405020304" pitchFamily="18" charset="0"/>
                </a:rPr>
                <a:t>Programmer</a:t>
              </a:r>
            </a:p>
          </p:txBody>
        </p:sp>
        <p:sp>
          <p:nvSpPr>
            <p:cNvPr id="13319" name="Oval 6"/>
            <p:cNvSpPr>
              <a:spLocks noChangeArrowheads="1"/>
            </p:cNvSpPr>
            <p:nvPr/>
          </p:nvSpPr>
          <p:spPr bwMode="auto">
            <a:xfrm>
              <a:off x="1098" y="1450"/>
              <a:ext cx="192" cy="192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i="0"/>
            </a:p>
          </p:txBody>
        </p:sp>
        <p:sp>
          <p:nvSpPr>
            <p:cNvPr id="13320" name="Line 7"/>
            <p:cNvSpPr>
              <a:spLocks noChangeShapeType="1"/>
            </p:cNvSpPr>
            <p:nvPr/>
          </p:nvSpPr>
          <p:spPr bwMode="auto">
            <a:xfrm>
              <a:off x="1194" y="1648"/>
              <a:ext cx="0" cy="3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21" name="Line 8"/>
            <p:cNvSpPr>
              <a:spLocks noChangeShapeType="1"/>
            </p:cNvSpPr>
            <p:nvPr/>
          </p:nvSpPr>
          <p:spPr bwMode="auto">
            <a:xfrm flipV="1">
              <a:off x="1021" y="1968"/>
              <a:ext cx="166" cy="2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22" name="Line 9"/>
            <p:cNvSpPr>
              <a:spLocks noChangeShapeType="1"/>
            </p:cNvSpPr>
            <p:nvPr/>
          </p:nvSpPr>
          <p:spPr bwMode="auto">
            <a:xfrm>
              <a:off x="1194" y="1962"/>
              <a:ext cx="147" cy="23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23" name="Line 10"/>
            <p:cNvSpPr>
              <a:spLocks noChangeShapeType="1"/>
            </p:cNvSpPr>
            <p:nvPr/>
          </p:nvSpPr>
          <p:spPr bwMode="auto">
            <a:xfrm>
              <a:off x="1053" y="1725"/>
              <a:ext cx="29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24" name="Rectangle 11"/>
            <p:cNvSpPr>
              <a:spLocks noChangeArrowheads="1"/>
            </p:cNvSpPr>
            <p:nvPr/>
          </p:nvSpPr>
          <p:spPr bwMode="auto">
            <a:xfrm>
              <a:off x="2211" y="1463"/>
              <a:ext cx="973" cy="197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000" i="0">
                <a:latin typeface="Times New Roman" panose="02020603050405020304" pitchFamily="18" charset="0"/>
              </a:endParaRPr>
            </a:p>
          </p:txBody>
        </p:sp>
        <p:sp>
          <p:nvSpPr>
            <p:cNvPr id="13325" name="Text Box 12"/>
            <p:cNvSpPr txBox="1">
              <a:spLocks noChangeArrowheads="1"/>
            </p:cNvSpPr>
            <p:nvPr/>
          </p:nvSpPr>
          <p:spPr bwMode="auto">
            <a:xfrm>
              <a:off x="1367" y="1770"/>
              <a:ext cx="831" cy="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 i="0">
                  <a:latin typeface="Times New Roman" panose="02020603050405020304" pitchFamily="18" charset="0"/>
                </a:rPr>
                <a:t>programming</a:t>
              </a:r>
            </a:p>
          </p:txBody>
        </p:sp>
        <p:sp>
          <p:nvSpPr>
            <p:cNvPr id="13326" name="Line 13"/>
            <p:cNvSpPr>
              <a:spLocks noChangeShapeType="1"/>
            </p:cNvSpPr>
            <p:nvPr/>
          </p:nvSpPr>
          <p:spPr bwMode="auto">
            <a:xfrm>
              <a:off x="1463" y="1725"/>
              <a:ext cx="67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27" name="Text Box 14"/>
            <p:cNvSpPr txBox="1">
              <a:spLocks noChangeArrowheads="1"/>
            </p:cNvSpPr>
            <p:nvPr/>
          </p:nvSpPr>
          <p:spPr bwMode="auto">
            <a:xfrm>
              <a:off x="2326" y="1648"/>
              <a:ext cx="724" cy="55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i="0"/>
                <a:t>Program code</a:t>
              </a:r>
            </a:p>
          </p:txBody>
        </p:sp>
        <p:sp>
          <p:nvSpPr>
            <p:cNvPr id="13328" name="Text Box 15"/>
            <p:cNvSpPr txBox="1">
              <a:spLocks noChangeArrowheads="1"/>
            </p:cNvSpPr>
            <p:nvPr/>
          </p:nvSpPr>
          <p:spPr bwMode="auto">
            <a:xfrm>
              <a:off x="2326" y="2646"/>
              <a:ext cx="724" cy="58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i="0"/>
                <a:t>Executable Program</a:t>
              </a:r>
            </a:p>
          </p:txBody>
        </p:sp>
        <p:sp>
          <p:nvSpPr>
            <p:cNvPr id="13329" name="Line 16"/>
            <p:cNvSpPr>
              <a:spLocks noChangeShapeType="1"/>
            </p:cNvSpPr>
            <p:nvPr/>
          </p:nvSpPr>
          <p:spPr bwMode="auto">
            <a:xfrm>
              <a:off x="2698" y="2211"/>
              <a:ext cx="0" cy="42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30" name="Text Box 17"/>
            <p:cNvSpPr txBox="1">
              <a:spLocks noChangeArrowheads="1"/>
            </p:cNvSpPr>
            <p:nvPr/>
          </p:nvSpPr>
          <p:spPr bwMode="auto">
            <a:xfrm>
              <a:off x="2339" y="2294"/>
              <a:ext cx="691" cy="1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i="0">
                  <a:latin typeface="Times New Roman" panose="02020603050405020304" pitchFamily="18" charset="0"/>
                </a:rPr>
                <a:t>compile</a:t>
              </a:r>
            </a:p>
          </p:txBody>
        </p:sp>
        <p:sp>
          <p:nvSpPr>
            <p:cNvPr id="13331" name="Oval 18"/>
            <p:cNvSpPr>
              <a:spLocks noChangeArrowheads="1"/>
            </p:cNvSpPr>
            <p:nvPr/>
          </p:nvSpPr>
          <p:spPr bwMode="auto">
            <a:xfrm>
              <a:off x="3952" y="2454"/>
              <a:ext cx="192" cy="192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i="0"/>
            </a:p>
          </p:txBody>
        </p:sp>
        <p:sp>
          <p:nvSpPr>
            <p:cNvPr id="13332" name="Line 19"/>
            <p:cNvSpPr>
              <a:spLocks noChangeShapeType="1"/>
            </p:cNvSpPr>
            <p:nvPr/>
          </p:nvSpPr>
          <p:spPr bwMode="auto">
            <a:xfrm>
              <a:off x="4048" y="2653"/>
              <a:ext cx="0" cy="33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33" name="Line 20"/>
            <p:cNvSpPr>
              <a:spLocks noChangeShapeType="1"/>
            </p:cNvSpPr>
            <p:nvPr/>
          </p:nvSpPr>
          <p:spPr bwMode="auto">
            <a:xfrm flipV="1">
              <a:off x="3875" y="2972"/>
              <a:ext cx="166" cy="2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34" name="Line 21"/>
            <p:cNvSpPr>
              <a:spLocks noChangeShapeType="1"/>
            </p:cNvSpPr>
            <p:nvPr/>
          </p:nvSpPr>
          <p:spPr bwMode="auto">
            <a:xfrm>
              <a:off x="4048" y="2966"/>
              <a:ext cx="147" cy="2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35" name="Line 22"/>
            <p:cNvSpPr>
              <a:spLocks noChangeShapeType="1"/>
            </p:cNvSpPr>
            <p:nvPr/>
          </p:nvSpPr>
          <p:spPr bwMode="auto">
            <a:xfrm>
              <a:off x="3907" y="2729"/>
              <a:ext cx="29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36" name="Text Box 23"/>
            <p:cNvSpPr txBox="1">
              <a:spLocks noChangeArrowheads="1"/>
            </p:cNvSpPr>
            <p:nvPr/>
          </p:nvSpPr>
          <p:spPr bwMode="auto">
            <a:xfrm>
              <a:off x="3389" y="2800"/>
              <a:ext cx="345" cy="2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i="0">
                  <a:latin typeface="Times New Roman" panose="02020603050405020304" pitchFamily="18" charset="0"/>
                </a:rPr>
                <a:t>run</a:t>
              </a:r>
            </a:p>
          </p:txBody>
        </p:sp>
        <p:sp>
          <p:nvSpPr>
            <p:cNvPr id="13337" name="Line 24"/>
            <p:cNvSpPr>
              <a:spLocks noChangeShapeType="1"/>
            </p:cNvSpPr>
            <p:nvPr/>
          </p:nvSpPr>
          <p:spPr bwMode="auto">
            <a:xfrm>
              <a:off x="3229" y="2678"/>
              <a:ext cx="563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38" name="Line 25"/>
            <p:cNvSpPr>
              <a:spLocks noChangeShapeType="1"/>
            </p:cNvSpPr>
            <p:nvPr/>
          </p:nvSpPr>
          <p:spPr bwMode="auto">
            <a:xfrm flipH="1">
              <a:off x="3229" y="2768"/>
              <a:ext cx="53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39" name="Text Box 26"/>
            <p:cNvSpPr txBox="1">
              <a:spLocks noChangeArrowheads="1"/>
            </p:cNvSpPr>
            <p:nvPr/>
          </p:nvSpPr>
          <p:spPr bwMode="auto">
            <a:xfrm>
              <a:off x="3657" y="3248"/>
              <a:ext cx="730" cy="2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latin typeface="Times New Roman" panose="02020603050405020304" pitchFamily="18" charset="0"/>
                </a:rPr>
                <a:t>End User 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3340" name="Rectangle 27"/>
            <p:cNvSpPr>
              <a:spLocks noChangeArrowheads="1"/>
            </p:cNvSpPr>
            <p:nvPr/>
          </p:nvSpPr>
          <p:spPr bwMode="auto">
            <a:xfrm>
              <a:off x="816" y="1200"/>
              <a:ext cx="3795" cy="2406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i="0"/>
            </a:p>
          </p:txBody>
        </p:sp>
      </p:grpSp>
    </p:spTree>
    <p:extLst>
      <p:ext uri="{BB962C8B-B14F-4D97-AF65-F5344CB8AC3E}">
        <p14:creationId xmlns:p14="http://schemas.microsoft.com/office/powerpoint/2010/main" val="3172074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6262C2B-160D-432D-9A53-7983ED6C27C9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9512" y="860076"/>
            <a:ext cx="7886700" cy="709961"/>
          </a:xfrm>
        </p:spPr>
        <p:txBody>
          <a:bodyPr lIns="92075" tIns="46038" rIns="92075" bIns="46038" anchor="b"/>
          <a:lstStyle/>
          <a:p>
            <a:r>
              <a:rPr lang="en-GB" altLang="en-US" sz="2400" dirty="0"/>
              <a:t>Programming languages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700213"/>
            <a:ext cx="7772400" cy="4395787"/>
          </a:xfrm>
        </p:spPr>
        <p:txBody>
          <a:bodyPr lIns="92075" tIns="46038" rIns="92075" bIns="46038"/>
          <a:lstStyle/>
          <a:p>
            <a:r>
              <a:rPr lang="en-GB" altLang="en-US" dirty="0"/>
              <a:t>are very formal languages with:</a:t>
            </a:r>
          </a:p>
          <a:p>
            <a:pPr lvl="1"/>
            <a:r>
              <a:rPr lang="en-GB" altLang="en-US" dirty="0"/>
              <a:t>set of keywords which have special meanings</a:t>
            </a:r>
          </a:p>
          <a:p>
            <a:pPr lvl="1"/>
            <a:r>
              <a:rPr lang="en-GB" altLang="en-US" dirty="0"/>
              <a:t>rules on how statements are constructed (syntax)</a:t>
            </a:r>
          </a:p>
          <a:p>
            <a:pPr lvl="1"/>
            <a:r>
              <a:rPr lang="en-GB" altLang="en-US" dirty="0"/>
              <a:t>ways of specifying : data , instructions</a:t>
            </a:r>
          </a:p>
          <a:p>
            <a:pPr lvl="1"/>
            <a:r>
              <a:rPr lang="en-GB" altLang="en-US" dirty="0"/>
              <a:t>ways of specifying the order in which instructions are to be executed by the computer at runtime</a:t>
            </a:r>
          </a:p>
          <a:p>
            <a:r>
              <a:rPr lang="en-GB" altLang="en-US" dirty="0"/>
              <a:t>require programmers to stick to their rules</a:t>
            </a:r>
          </a:p>
          <a:p>
            <a:pPr lvl="1"/>
            <a:r>
              <a:rPr lang="en-GB" altLang="en-US" dirty="0"/>
              <a:t>if programmers do not stick to the rules, the translating software (compiler) will not be able to translate the program into machine code.</a:t>
            </a:r>
          </a:p>
        </p:txBody>
      </p:sp>
    </p:spTree>
    <p:extLst>
      <p:ext uri="{BB962C8B-B14F-4D97-AF65-F5344CB8AC3E}">
        <p14:creationId xmlns:p14="http://schemas.microsoft.com/office/powerpoint/2010/main" val="383717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540CAAF-98E4-4E44-AA63-C57F381EC004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1520" y="985948"/>
            <a:ext cx="7886700" cy="637953"/>
          </a:xfrm>
        </p:spPr>
        <p:txBody>
          <a:bodyPr lIns="92075" tIns="46038" rIns="92075" bIns="46038" anchor="b"/>
          <a:lstStyle/>
          <a:p>
            <a:r>
              <a:rPr lang="en-GB" altLang="en-US" sz="2400"/>
              <a:t>Characteristics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773238"/>
            <a:ext cx="8207375" cy="4114800"/>
          </a:xfrm>
        </p:spPr>
        <p:txBody>
          <a:bodyPr lIns="92075" tIns="46038" rIns="92075" bIns="46038"/>
          <a:lstStyle/>
          <a:p>
            <a:pPr>
              <a:lnSpc>
                <a:spcPct val="90000"/>
              </a:lnSpc>
            </a:pPr>
            <a:r>
              <a:rPr lang="en-GB" altLang="en-US" dirty="0"/>
              <a:t>Java shares features with many others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All programming languages have ways to specify:</a:t>
            </a:r>
          </a:p>
          <a:p>
            <a:pPr lvl="1">
              <a:lnSpc>
                <a:spcPct val="90000"/>
              </a:lnSpc>
            </a:pPr>
            <a:r>
              <a:rPr lang="en-GB" altLang="en-US" sz="1800" b="1" dirty="0"/>
              <a:t>instructions</a:t>
            </a:r>
            <a:r>
              <a:rPr lang="en-GB" altLang="en-US" sz="1800" dirty="0"/>
              <a:t> - what to do</a:t>
            </a:r>
          </a:p>
          <a:p>
            <a:pPr lvl="1">
              <a:lnSpc>
                <a:spcPct val="90000"/>
              </a:lnSpc>
            </a:pPr>
            <a:r>
              <a:rPr lang="en-GB" altLang="en-US" sz="1800" b="1" dirty="0"/>
              <a:t>data</a:t>
            </a:r>
            <a:r>
              <a:rPr lang="en-GB" altLang="en-US" sz="1800" dirty="0"/>
              <a:t> - what to do it to</a:t>
            </a:r>
          </a:p>
          <a:p>
            <a:pPr lvl="1">
              <a:lnSpc>
                <a:spcPct val="90000"/>
              </a:lnSpc>
            </a:pPr>
            <a:r>
              <a:rPr lang="en-GB" altLang="en-US" sz="1800" b="1" dirty="0"/>
              <a:t>control</a:t>
            </a:r>
            <a:r>
              <a:rPr lang="en-GB" altLang="en-US" sz="1800" dirty="0"/>
              <a:t> - what order to do it in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Many also have ways of building complex components from simpler ones - something humans do all the time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Each programming language is designed to solve a type of problem and has its own way of looking at things</a:t>
            </a:r>
          </a:p>
          <a:p>
            <a:pPr>
              <a:lnSpc>
                <a:spcPct val="90000"/>
              </a:lnSpc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60171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4508CCD-35FA-4C1B-A870-D8FE9082C419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075" tIns="46038" rIns="92075" bIns="46038" anchor="b"/>
          <a:lstStyle/>
          <a:p>
            <a:r>
              <a:rPr lang="en-GB" altLang="en-US" sz="2400"/>
              <a:t>Abstraction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8650" y="1844824"/>
            <a:ext cx="7772400" cy="3672879"/>
          </a:xfrm>
        </p:spPr>
        <p:txBody>
          <a:bodyPr lIns="92075" tIns="46038" rIns="92075" bIns="46038"/>
          <a:lstStyle/>
          <a:p>
            <a:r>
              <a:rPr lang="en-GB" altLang="en-US" dirty="0"/>
              <a:t>Programmers are not just interested in solving a specific problem </a:t>
            </a:r>
          </a:p>
          <a:p>
            <a:pPr lvl="1"/>
            <a:r>
              <a:rPr lang="en-GB" altLang="en-US" dirty="0"/>
              <a:t>convert £10 into euros, design a web page for the Student's Union, add 4 + 7</a:t>
            </a:r>
            <a:br>
              <a:rPr lang="en-GB" altLang="en-US" dirty="0"/>
            </a:br>
            <a:endParaRPr lang="en-GB" altLang="en-US" dirty="0"/>
          </a:p>
          <a:p>
            <a:r>
              <a:rPr lang="en-GB" altLang="en-US" dirty="0"/>
              <a:t>Programmers are interested in designing solutions to classes of problems </a:t>
            </a:r>
          </a:p>
          <a:p>
            <a:pPr lvl="1"/>
            <a:r>
              <a:rPr lang="en-GB" altLang="en-US" dirty="0"/>
              <a:t>a currency converter, a web page template selector, add any two/set of numbers</a:t>
            </a:r>
          </a:p>
          <a:p>
            <a:endParaRPr lang="en-GB" altLang="en-US" dirty="0"/>
          </a:p>
          <a:p>
            <a:r>
              <a:rPr lang="en-GB" altLang="en-US" dirty="0"/>
              <a:t>A good programmer tries to design programs which will work even when the details of a problem change</a:t>
            </a:r>
          </a:p>
        </p:txBody>
      </p:sp>
    </p:spTree>
    <p:extLst>
      <p:ext uri="{BB962C8B-B14F-4D97-AF65-F5344CB8AC3E}">
        <p14:creationId xmlns:p14="http://schemas.microsoft.com/office/powerpoint/2010/main" val="4197723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236E40A-8D9C-40E7-A1F4-86C55333E01F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 = Instructions + Data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648200"/>
          </a:xfrm>
        </p:spPr>
        <p:txBody>
          <a:bodyPr/>
          <a:lstStyle/>
          <a:p>
            <a:r>
              <a:rPr lang="en-US" altLang="en-US" dirty="0"/>
              <a:t>A program in a programming language is</a:t>
            </a:r>
          </a:p>
          <a:p>
            <a:pPr lvl="1"/>
            <a:r>
              <a:rPr lang="en-US" altLang="en-US" dirty="0"/>
              <a:t>a list of </a:t>
            </a:r>
            <a:r>
              <a:rPr lang="en-US" altLang="en-US" b="1" i="1" u="sng" dirty="0"/>
              <a:t>instructions</a:t>
            </a:r>
            <a:r>
              <a:rPr lang="en-US" altLang="en-US" dirty="0"/>
              <a:t> .....</a:t>
            </a:r>
          </a:p>
          <a:p>
            <a:pPr lvl="1"/>
            <a:r>
              <a:rPr lang="en-US" altLang="en-US" dirty="0"/>
              <a:t>which operate on </a:t>
            </a:r>
            <a:r>
              <a:rPr lang="en-US" altLang="en-US" b="1" i="1" u="sng" dirty="0"/>
              <a:t>data</a:t>
            </a:r>
            <a:r>
              <a:rPr lang="en-US" altLang="en-US" dirty="0"/>
              <a:t> values ...</a:t>
            </a:r>
          </a:p>
          <a:p>
            <a:pPr lvl="1"/>
            <a:r>
              <a:rPr lang="en-US" altLang="en-US" dirty="0"/>
              <a:t>in a specified </a:t>
            </a:r>
            <a:r>
              <a:rPr lang="en-US" altLang="en-US" b="1" i="1" u="sng" dirty="0"/>
              <a:t>order</a:t>
            </a:r>
          </a:p>
          <a:p>
            <a:pPr lvl="1"/>
            <a:r>
              <a:rPr lang="en-US" altLang="en-US" dirty="0"/>
              <a:t>to carry out some task or solve a problem whose requirements are specified (</a:t>
            </a:r>
            <a:r>
              <a:rPr lang="en-US" altLang="en-US" dirty="0" err="1"/>
              <a:t>e.g</a:t>
            </a:r>
            <a:r>
              <a:rPr lang="en-US" altLang="en-US" dirty="0"/>
              <a:t> by a customer)</a:t>
            </a:r>
          </a:p>
          <a:p>
            <a:endParaRPr lang="en-US" altLang="en-US" sz="900" dirty="0"/>
          </a:p>
          <a:p>
            <a:endParaRPr lang="en-US" altLang="en-US" sz="800" dirty="0"/>
          </a:p>
          <a:p>
            <a:r>
              <a:rPr lang="en-US" altLang="en-US" dirty="0"/>
              <a:t>Programs are like recipes or instruction manuals</a:t>
            </a:r>
          </a:p>
          <a:p>
            <a:pPr lvl="1"/>
            <a:r>
              <a:rPr lang="en-US" altLang="en-US" dirty="0"/>
              <a:t>do something .. &lt;instruction&gt; … to… &lt;data&gt;</a:t>
            </a:r>
          </a:p>
          <a:p>
            <a:pPr lvl="1"/>
            <a:r>
              <a:rPr lang="en-US" altLang="en-US" dirty="0"/>
              <a:t>sometimes we process small bits of data, sometimes whole packages of data</a:t>
            </a:r>
          </a:p>
        </p:txBody>
      </p:sp>
    </p:spTree>
    <p:extLst>
      <p:ext uri="{BB962C8B-B14F-4D97-AF65-F5344CB8AC3E}">
        <p14:creationId xmlns:p14="http://schemas.microsoft.com/office/powerpoint/2010/main" val="3874302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836712"/>
            <a:ext cx="7886700" cy="1325563"/>
          </a:xfrm>
        </p:spPr>
        <p:txBody>
          <a:bodyPr/>
          <a:lstStyle/>
          <a:p>
            <a:r>
              <a:rPr lang="en-GB" altLang="en-US" sz="2400" dirty="0"/>
              <a:t>Writing a program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dirty="0"/>
              <a:t>Computer programs have to be written accurately in order to work</a:t>
            </a:r>
          </a:p>
          <a:p>
            <a:pPr lvl="1"/>
            <a:r>
              <a:rPr lang="en-GB" altLang="en-US" dirty="0"/>
              <a:t>Computers can’t guess what you mean</a:t>
            </a:r>
          </a:p>
          <a:p>
            <a:pPr lvl="2"/>
            <a:r>
              <a:rPr lang="en-GB" altLang="en-US" dirty="0"/>
              <a:t>May appear to be clever</a:t>
            </a:r>
          </a:p>
          <a:p>
            <a:pPr lvl="2"/>
            <a:r>
              <a:rPr lang="en-GB" altLang="en-US" dirty="0"/>
              <a:t>Actually do the most basic things very fast (very </a:t>
            </a:r>
            <a:r>
              <a:rPr lang="en-GB" altLang="en-US" dirty="0" err="1"/>
              <a:t>very</a:t>
            </a:r>
            <a:r>
              <a:rPr lang="en-GB" altLang="en-US" dirty="0"/>
              <a:t> </a:t>
            </a:r>
            <a:r>
              <a:rPr lang="en-GB" altLang="en-US" dirty="0" err="1"/>
              <a:t>very</a:t>
            </a:r>
            <a:r>
              <a:rPr lang="en-GB" altLang="en-US" dirty="0"/>
              <a:t> fast) and completely accurately</a:t>
            </a:r>
          </a:p>
          <a:p>
            <a:pPr lvl="1"/>
            <a:r>
              <a:rPr lang="en-GB" altLang="en-US" dirty="0"/>
              <a:t>Programs that we write must be free from errors</a:t>
            </a:r>
          </a:p>
        </p:txBody>
      </p:sp>
    </p:spTree>
    <p:extLst>
      <p:ext uri="{BB962C8B-B14F-4D97-AF65-F5344CB8AC3E}">
        <p14:creationId xmlns:p14="http://schemas.microsoft.com/office/powerpoint/2010/main" val="106077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075" tIns="46038" rIns="92075" bIns="46038" anchor="b"/>
          <a:lstStyle/>
          <a:p>
            <a:r>
              <a:rPr lang="en-GB" altLang="en-US" sz="2400"/>
              <a:t>Writing Programming Code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8000" y="1663700"/>
            <a:ext cx="8166100" cy="4533900"/>
          </a:xfrm>
        </p:spPr>
        <p:txBody>
          <a:bodyPr lIns="92075" tIns="46038" rIns="92075" bIns="46038"/>
          <a:lstStyle/>
          <a:p>
            <a:pPr>
              <a:buFontTx/>
              <a:buNone/>
            </a:pPr>
            <a:r>
              <a:rPr lang="en-GB" altLang="en-US" dirty="0"/>
              <a:t>A program written in a programming language contains:</a:t>
            </a:r>
          </a:p>
          <a:p>
            <a:pPr>
              <a:buFontTx/>
              <a:buNone/>
            </a:pPr>
            <a:endParaRPr lang="en-GB" altLang="en-US" sz="800" dirty="0"/>
          </a:p>
          <a:p>
            <a:pPr lvl="1"/>
            <a:r>
              <a:rPr lang="en-GB" altLang="en-US" sz="1800" b="1" i="1" dirty="0"/>
              <a:t>syntax</a:t>
            </a:r>
            <a:r>
              <a:rPr lang="en-GB" altLang="en-US" sz="1800" dirty="0"/>
              <a:t> - rules about how and in what order some things need to 			be written</a:t>
            </a:r>
          </a:p>
          <a:p>
            <a:pPr lvl="1"/>
            <a:r>
              <a:rPr lang="en-GB" altLang="en-US" sz="1800" b="1" i="1" dirty="0"/>
              <a:t>keywords</a:t>
            </a:r>
            <a:r>
              <a:rPr lang="en-GB" altLang="en-US" sz="1800" dirty="0"/>
              <a:t> - have a special meaning in the language and 				can't be used for anything else</a:t>
            </a:r>
            <a:endParaRPr lang="en-GB" altLang="en-US" sz="700" dirty="0"/>
          </a:p>
          <a:p>
            <a:pPr lvl="1"/>
            <a:r>
              <a:rPr lang="en-GB" altLang="en-US" sz="1800" b="1" i="1" dirty="0"/>
              <a:t>operators and separators</a:t>
            </a:r>
            <a:r>
              <a:rPr lang="en-GB" altLang="en-US" sz="1800" dirty="0"/>
              <a:t> - symbols which have a special purpose </a:t>
            </a:r>
          </a:p>
          <a:p>
            <a:pPr lvl="4">
              <a:buFontTx/>
              <a:buNone/>
            </a:pPr>
            <a:r>
              <a:rPr lang="en-GB" altLang="en-US" sz="1400" dirty="0"/>
              <a:t>		e.g.  {  } +  =  (  ) , ; .</a:t>
            </a:r>
          </a:p>
          <a:p>
            <a:pPr lvl="4">
              <a:buFontTx/>
              <a:buNone/>
            </a:pPr>
            <a:endParaRPr lang="en-GB" altLang="en-US" sz="600" dirty="0"/>
          </a:p>
          <a:p>
            <a:pPr lvl="1"/>
            <a:r>
              <a:rPr lang="en-GB" altLang="en-US" sz="1800" b="1" i="1" dirty="0"/>
              <a:t>identifiers</a:t>
            </a:r>
            <a:r>
              <a:rPr lang="en-GB" altLang="en-US" sz="1800" dirty="0"/>
              <a:t> - names of things (variables and functions);  which 			you will need to make up</a:t>
            </a:r>
          </a:p>
          <a:p>
            <a:pPr lvl="1"/>
            <a:r>
              <a:rPr lang="en-GB" altLang="en-US" sz="1800" b="1" i="1" dirty="0"/>
              <a:t>comments</a:t>
            </a:r>
            <a:r>
              <a:rPr lang="en-GB" altLang="en-US" sz="1800" dirty="0"/>
              <a:t> - text ignored by the computer</a:t>
            </a:r>
            <a:endParaRPr lang="en-GB" altLang="en-US" sz="700" dirty="0"/>
          </a:p>
          <a:p>
            <a:pPr lvl="1"/>
            <a:endParaRPr lang="en-GB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43432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87" y="501466"/>
            <a:ext cx="7886700" cy="1325563"/>
          </a:xfrm>
        </p:spPr>
        <p:txBody>
          <a:bodyPr/>
          <a:lstStyle/>
          <a:p>
            <a:r>
              <a:rPr lang="en-US" dirty="0"/>
              <a:t>Program and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231F20"/>
                </a:solidFill>
                <a:cs typeface="Times New Roman" pitchFamily="18" charset="0"/>
              </a:rPr>
              <a:t>Computer program</a:t>
            </a:r>
            <a:r>
              <a:rPr lang="en-US" dirty="0"/>
              <a:t>: </a:t>
            </a:r>
            <a:r>
              <a:rPr lang="en-US" dirty="0">
                <a:solidFill>
                  <a:srgbClr val="231F20"/>
                </a:solidFill>
                <a:cs typeface="Times New Roman" pitchFamily="18" charset="0"/>
              </a:rPr>
              <a:t>a sequence of statements whose objective is to accomplish a task</a:t>
            </a:r>
            <a:r>
              <a:rPr lang="en-US" dirty="0"/>
              <a:t> </a:t>
            </a:r>
          </a:p>
          <a:p>
            <a:r>
              <a:rPr lang="en-US" b="1" dirty="0">
                <a:solidFill>
                  <a:srgbClr val="231F20"/>
                </a:solidFill>
                <a:cs typeface="Times New Roman" pitchFamily="18" charset="0"/>
              </a:rPr>
              <a:t>Programming</a:t>
            </a:r>
            <a:r>
              <a:rPr lang="en-US" dirty="0">
                <a:solidFill>
                  <a:srgbClr val="231F20"/>
                </a:solidFill>
                <a:cs typeface="Times New Roman" pitchFamily="18" charset="0"/>
              </a:rPr>
              <a:t>:</a:t>
            </a:r>
            <a:r>
              <a:rPr lang="en-US" dirty="0"/>
              <a:t> </a:t>
            </a:r>
            <a:r>
              <a:rPr lang="en-US" dirty="0">
                <a:solidFill>
                  <a:srgbClr val="231F20"/>
                </a:solidFill>
                <a:cs typeface="Times New Roman" pitchFamily="18" charset="0"/>
              </a:rPr>
              <a:t>process of planning and creating a program using a specific language</a:t>
            </a:r>
          </a:p>
          <a:p>
            <a:r>
              <a:rPr lang="en-US" dirty="0">
                <a:solidFill>
                  <a:srgbClr val="231F20"/>
                </a:solidFill>
                <a:cs typeface="Times New Roman" pitchFamily="18" charset="0"/>
              </a:rPr>
              <a:t>We need to understand the </a:t>
            </a:r>
            <a:r>
              <a:rPr lang="en-US" b="1" dirty="0">
                <a:solidFill>
                  <a:srgbClr val="231F20"/>
                </a:solidFill>
                <a:cs typeface="Times New Roman" pitchFamily="18" charset="0"/>
              </a:rPr>
              <a:t>syntax</a:t>
            </a:r>
            <a:r>
              <a:rPr lang="en-US" dirty="0">
                <a:solidFill>
                  <a:srgbClr val="231F20"/>
                </a:solidFill>
                <a:cs typeface="Times New Roman" pitchFamily="18" charset="0"/>
              </a:rPr>
              <a:t> and </a:t>
            </a:r>
            <a:r>
              <a:rPr lang="en-US" b="1" dirty="0">
                <a:solidFill>
                  <a:srgbClr val="231F20"/>
                </a:solidFill>
                <a:cs typeface="Times New Roman" pitchFamily="18" charset="0"/>
              </a:rPr>
              <a:t>semantics</a:t>
            </a:r>
            <a:r>
              <a:rPr lang="en-US" dirty="0">
                <a:solidFill>
                  <a:srgbClr val="231F20"/>
                </a:solidFill>
                <a:cs typeface="Times New Roman" pitchFamily="18" charset="0"/>
              </a:rPr>
              <a:t> of any language before we can use it</a:t>
            </a:r>
          </a:p>
          <a:p>
            <a:pPr lvl="1"/>
            <a:r>
              <a:rPr lang="en-GB" b="1" dirty="0">
                <a:solidFill>
                  <a:srgbClr val="231F20"/>
                </a:solidFill>
                <a:cs typeface="Times New Roman" pitchFamily="18" charset="0"/>
              </a:rPr>
              <a:t>Syntax</a:t>
            </a:r>
            <a:r>
              <a:rPr lang="en-GB" dirty="0">
                <a:solidFill>
                  <a:srgbClr val="231F20"/>
                </a:solidFill>
                <a:cs typeface="Times New Roman" pitchFamily="18" charset="0"/>
              </a:rPr>
              <a:t> is about the structure or the grammar of the language. It answers the question: how do I construct a valid sentence?</a:t>
            </a:r>
          </a:p>
          <a:p>
            <a:pPr lvl="1"/>
            <a:r>
              <a:rPr lang="en-GB" b="1" dirty="0">
                <a:solidFill>
                  <a:srgbClr val="231F20"/>
                </a:solidFill>
                <a:cs typeface="Times New Roman" pitchFamily="18" charset="0"/>
              </a:rPr>
              <a:t>Semantics</a:t>
            </a:r>
            <a:r>
              <a:rPr lang="en-GB" dirty="0">
                <a:solidFill>
                  <a:srgbClr val="231F20"/>
                </a:solidFill>
                <a:cs typeface="Times New Roman" pitchFamily="18" charset="0"/>
              </a:rPr>
              <a:t> is about the meaning of the sentence. It answers the questions: is this sentence valid? If so, what does the sentence mean?</a:t>
            </a:r>
            <a:endParaRPr lang="en-US" dirty="0">
              <a:solidFill>
                <a:srgbClr val="231F20"/>
              </a:solidFill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27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5616" y="908720"/>
            <a:ext cx="6729859" cy="144231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044826" marR="3572" indent="-2035896">
              <a:lnSpc>
                <a:spcPct val="101499"/>
              </a:lnSpc>
            </a:pPr>
            <a:r>
              <a:rPr sz="4640" spc="49" dirty="0"/>
              <a:t>Traditional </a:t>
            </a:r>
            <a:r>
              <a:rPr sz="4640" spc="95" dirty="0"/>
              <a:t>Programming  </a:t>
            </a:r>
            <a:r>
              <a:rPr sz="4640" spc="91" dirty="0"/>
              <a:t>Paradigm</a:t>
            </a:r>
            <a:endParaRPr sz="4640" dirty="0"/>
          </a:p>
        </p:txBody>
      </p:sp>
      <p:sp>
        <p:nvSpPr>
          <p:cNvPr id="3" name="object 3"/>
          <p:cNvSpPr/>
          <p:nvPr/>
        </p:nvSpPr>
        <p:spPr>
          <a:xfrm>
            <a:off x="419696" y="3089672"/>
            <a:ext cx="8304609" cy="1428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43126" y="5750719"/>
            <a:ext cx="4863554" cy="259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87" b="1" spc="21" dirty="0">
                <a:solidFill>
                  <a:srgbClr val="FFFFFF"/>
                </a:solidFill>
                <a:latin typeface="Arial"/>
                <a:cs typeface="Arial"/>
              </a:rPr>
              <a:t>Image </a:t>
            </a:r>
            <a:r>
              <a:rPr sz="1687" b="1" spc="-4" dirty="0">
                <a:solidFill>
                  <a:srgbClr val="FFFFFF"/>
                </a:solidFill>
                <a:latin typeface="Arial"/>
                <a:cs typeface="Arial"/>
              </a:rPr>
              <a:t>from Java™ </a:t>
            </a:r>
            <a:r>
              <a:rPr sz="1687" b="1" spc="-49" dirty="0">
                <a:solidFill>
                  <a:srgbClr val="FFFFFF"/>
                </a:solidFill>
                <a:latin typeface="Arial"/>
                <a:cs typeface="Arial"/>
              </a:rPr>
              <a:t>7: </a:t>
            </a:r>
            <a:r>
              <a:rPr sz="1687" b="1" spc="-63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687" b="1" spc="-7" dirty="0">
                <a:solidFill>
                  <a:srgbClr val="FFFFFF"/>
                </a:solidFill>
                <a:latin typeface="Arial"/>
                <a:cs typeface="Arial"/>
              </a:rPr>
              <a:t>Comprehensive</a:t>
            </a:r>
            <a:r>
              <a:rPr sz="1687" b="1" spc="9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87" b="1" spc="-25" dirty="0">
                <a:solidFill>
                  <a:srgbClr val="FFFFFF"/>
                </a:solidFill>
                <a:latin typeface="Arial"/>
                <a:cs typeface="Arial"/>
              </a:rPr>
              <a:t>Tutorial</a:t>
            </a:r>
            <a:endParaRPr sz="168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9099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980728"/>
            <a:ext cx="7886700" cy="709961"/>
          </a:xfrm>
        </p:spPr>
        <p:txBody>
          <a:bodyPr/>
          <a:lstStyle/>
          <a:p>
            <a:r>
              <a:rPr lang="en-US" altLang="en-US" sz="2400" dirty="0"/>
              <a:t>Module Overview</a:t>
            </a:r>
            <a:endParaRPr lang="en-GB" altLang="en-US" sz="2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>
            <a:normAutofit/>
          </a:bodyPr>
          <a:lstStyle/>
          <a:p>
            <a:r>
              <a:rPr lang="en-US" altLang="en-US" dirty="0"/>
              <a:t>Assume you have previous programming experience or learnt Java basics before</a:t>
            </a:r>
          </a:p>
          <a:p>
            <a:pPr algn="just"/>
            <a:r>
              <a:rPr lang="en-US" altLang="en-US" dirty="0"/>
              <a:t>Recap Java basic programming concepts</a:t>
            </a:r>
          </a:p>
          <a:p>
            <a:pPr lvl="1" algn="just"/>
            <a:r>
              <a:rPr lang="en-GB" altLang="en-US" dirty="0"/>
              <a:t>Datatypes, variable, operator, loop control, decision making, Strings, Arrays, </a:t>
            </a:r>
            <a:r>
              <a:rPr lang="en-GB" altLang="en-US" dirty="0" err="1"/>
              <a:t>etc</a:t>
            </a:r>
            <a:r>
              <a:rPr lang="en-GB" altLang="en-US" dirty="0"/>
              <a:t> </a:t>
            </a:r>
          </a:p>
          <a:p>
            <a:r>
              <a:rPr lang="en-GB" altLang="en-US" dirty="0"/>
              <a:t>Teach you advanced programming</a:t>
            </a:r>
          </a:p>
          <a:p>
            <a:pPr lvl="1"/>
            <a:r>
              <a:rPr lang="en-GB" altLang="en-US" dirty="0"/>
              <a:t>Object-oriented: class and object</a:t>
            </a:r>
          </a:p>
          <a:p>
            <a:pPr lvl="1"/>
            <a:r>
              <a:rPr lang="en-GB" altLang="en-US" dirty="0"/>
              <a:t>Inheritance</a:t>
            </a:r>
          </a:p>
          <a:p>
            <a:pPr lvl="1"/>
            <a:r>
              <a:rPr lang="en-GB" altLang="en-US" dirty="0"/>
              <a:t>Polymorphism</a:t>
            </a:r>
          </a:p>
          <a:p>
            <a:pPr lvl="1"/>
            <a:r>
              <a:rPr lang="en-GB" altLang="en-US" dirty="0"/>
              <a:t>Encapsulation	</a:t>
            </a:r>
          </a:p>
          <a:p>
            <a:pPr lvl="1"/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E79D-3132-4D8C-BB10-A25A32A157E2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5446" y="676558"/>
            <a:ext cx="7735342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pc="77" dirty="0"/>
              <a:t>Java </a:t>
            </a:r>
            <a:r>
              <a:rPr spc="186" dirty="0"/>
              <a:t>works</a:t>
            </a:r>
            <a:r>
              <a:rPr spc="-102" dirty="0"/>
              <a:t> </a:t>
            </a:r>
            <a:r>
              <a:rPr spc="70" dirty="0"/>
              <a:t>everywhere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907704" y="1484784"/>
            <a:ext cx="5328369" cy="4482629"/>
            <a:chOff x="2160" y="3024"/>
            <a:chExt cx="7056" cy="6336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6048" y="3024"/>
              <a:ext cx="2160" cy="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>
                <a:buClrTx/>
                <a:buSzTx/>
                <a:buFontTx/>
                <a:buNone/>
              </a:pPr>
              <a:r>
                <a:rPr lang="en-US" altLang="en-US" sz="1000">
                  <a:latin typeface="Times New Roman" panose="02020603050405020304" pitchFamily="18" charset="0"/>
                </a:rPr>
                <a:t>e.g. </a:t>
              </a:r>
              <a:r>
                <a:rPr lang="en-US" altLang="en-US" sz="1200">
                  <a:latin typeface="Courier New" panose="02070309020205020404" pitchFamily="49" charset="0"/>
                </a:rPr>
                <a:t>Counter.java</a:t>
              </a:r>
              <a:endParaRPr lang="en-US" altLang="en-US" sz="100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2160" y="3168"/>
              <a:ext cx="7056" cy="6192"/>
              <a:chOff x="2160" y="3168"/>
              <a:chExt cx="7056" cy="6192"/>
            </a:xfrm>
          </p:grpSpPr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4896" y="5760"/>
                <a:ext cx="1296" cy="4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 Narrow" panose="020B0606020202030204" pitchFamily="34" charset="0"/>
                  </a:rPr>
                  <a:t>interpret</a:t>
                </a:r>
              </a:p>
            </p:txBody>
          </p:sp>
          <p:sp>
            <p:nvSpPr>
              <p:cNvPr id="9" name="Text Box 7"/>
              <p:cNvSpPr txBox="1">
                <a:spLocks noChangeArrowheads="1"/>
              </p:cNvSpPr>
              <p:nvPr/>
            </p:nvSpPr>
            <p:spPr bwMode="auto">
              <a:xfrm>
                <a:off x="4896" y="4032"/>
                <a:ext cx="1296" cy="4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 Narrow" panose="020B0606020202030204" pitchFamily="34" charset="0"/>
                  </a:rPr>
                  <a:t>compile</a:t>
                </a:r>
              </a:p>
            </p:txBody>
          </p:sp>
          <p:sp>
            <p:nvSpPr>
              <p:cNvPr id="10" name="Text Box 8"/>
              <p:cNvSpPr txBox="1">
                <a:spLocks noChangeArrowheads="1"/>
              </p:cNvSpPr>
              <p:nvPr/>
            </p:nvSpPr>
            <p:spPr bwMode="auto">
              <a:xfrm>
                <a:off x="3744" y="3168"/>
                <a:ext cx="2016" cy="864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914400">
                  <a:buClrTx/>
                  <a:buSzTx/>
                  <a:buFontTx/>
                  <a:buNone/>
                </a:pPr>
                <a:r>
                  <a:rPr lang="en-GB" altLang="en-US" sz="1400"/>
                  <a:t>Java Source Code</a:t>
                </a:r>
              </a:p>
            </p:txBody>
          </p:sp>
          <p:sp>
            <p:nvSpPr>
              <p:cNvPr id="11" name="Text Box 9"/>
              <p:cNvSpPr txBox="1">
                <a:spLocks noChangeArrowheads="1"/>
              </p:cNvSpPr>
              <p:nvPr/>
            </p:nvSpPr>
            <p:spPr bwMode="auto">
              <a:xfrm>
                <a:off x="3744" y="4608"/>
                <a:ext cx="2016" cy="115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914400">
                  <a:buClrTx/>
                  <a:buSzTx/>
                  <a:buFontTx/>
                  <a:buNone/>
                </a:pPr>
                <a:r>
                  <a:rPr lang="en-GB" altLang="en-US" sz="1400" dirty="0"/>
                  <a:t>Java Byte Code/Class File</a:t>
                </a:r>
              </a:p>
            </p:txBody>
          </p:sp>
          <p:sp>
            <p:nvSpPr>
              <p:cNvPr id="12" name="Text Box 10"/>
              <p:cNvSpPr txBox="1">
                <a:spLocks noChangeArrowheads="1"/>
              </p:cNvSpPr>
              <p:nvPr/>
            </p:nvSpPr>
            <p:spPr bwMode="auto">
              <a:xfrm>
                <a:off x="6624" y="8496"/>
                <a:ext cx="1152" cy="576"/>
              </a:xfrm>
              <a:prstGeom prst="rect">
                <a:avLst/>
              </a:prstGeom>
              <a:solidFill>
                <a:srgbClr val="FFFFFF"/>
              </a:solidFill>
              <a:ln w="57150" cmpd="thinThick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914400">
                  <a:buClrTx/>
                  <a:buSzTx/>
                  <a:buFontTx/>
                  <a:buNone/>
                </a:pPr>
                <a:r>
                  <a:rPr lang="en-GB" altLang="en-US" sz="1600">
                    <a:solidFill>
                      <a:srgbClr val="000000"/>
                    </a:solidFill>
                  </a:rPr>
                  <a:t>JVM</a:t>
                </a:r>
              </a:p>
            </p:txBody>
          </p:sp>
          <p:sp>
            <p:nvSpPr>
              <p:cNvPr id="13" name="Text Box 11"/>
              <p:cNvSpPr txBox="1">
                <a:spLocks noChangeArrowheads="1"/>
              </p:cNvSpPr>
              <p:nvPr/>
            </p:nvSpPr>
            <p:spPr bwMode="auto">
              <a:xfrm>
                <a:off x="2160" y="7200"/>
                <a:ext cx="1584" cy="1584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914400">
                  <a:buClrTx/>
                  <a:buSzTx/>
                  <a:buFontTx/>
                  <a:buNone/>
                </a:pPr>
                <a:r>
                  <a:rPr lang="en-GB" altLang="en-US">
                    <a:latin typeface="Arial Rounded MT Bold" panose="020F0704030504030204" pitchFamily="34" charset="0"/>
                  </a:rPr>
                  <a:t>PC</a:t>
                </a:r>
              </a:p>
            </p:txBody>
          </p:sp>
          <p:sp>
            <p:nvSpPr>
              <p:cNvPr id="14" name="Text Box 12"/>
              <p:cNvSpPr txBox="1">
                <a:spLocks noChangeArrowheads="1"/>
              </p:cNvSpPr>
              <p:nvPr/>
            </p:nvSpPr>
            <p:spPr bwMode="auto">
              <a:xfrm>
                <a:off x="4320" y="7200"/>
                <a:ext cx="1440" cy="1584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914400">
                  <a:buClrTx/>
                  <a:buSzTx/>
                  <a:buFontTx/>
                  <a:buNone/>
                </a:pPr>
                <a:r>
                  <a:rPr lang="en-GB" altLang="en-US">
                    <a:latin typeface="Arial Rounded MT Bold" panose="020F0704030504030204" pitchFamily="34" charset="0"/>
                  </a:rPr>
                  <a:t>Mac</a:t>
                </a:r>
              </a:p>
            </p:txBody>
          </p:sp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6480" y="8064"/>
                <a:ext cx="2160" cy="1296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914400">
                  <a:buClrTx/>
                  <a:buSzTx/>
                  <a:buFontTx/>
                  <a:buNone/>
                </a:pPr>
                <a:r>
                  <a:rPr lang="en-GB" altLang="en-US">
                    <a:latin typeface="Arial Rounded MT Bold" panose="020F0704030504030204" pitchFamily="34" charset="0"/>
                  </a:rPr>
                  <a:t>PDA</a:t>
                </a:r>
              </a:p>
            </p:txBody>
          </p:sp>
          <p:sp>
            <p:nvSpPr>
              <p:cNvPr id="16" name="Text Box 14"/>
              <p:cNvSpPr txBox="1">
                <a:spLocks noChangeArrowheads="1"/>
              </p:cNvSpPr>
              <p:nvPr/>
            </p:nvSpPr>
            <p:spPr bwMode="auto">
              <a:xfrm>
                <a:off x="7632" y="6192"/>
                <a:ext cx="1584" cy="1584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914400">
                  <a:buClrTx/>
                  <a:buSzTx/>
                  <a:buFontTx/>
                  <a:buNone/>
                </a:pPr>
                <a:r>
                  <a:rPr lang="en-GB" altLang="en-US">
                    <a:latin typeface="Arial Rounded MT Bold" panose="020F0704030504030204" pitchFamily="34" charset="0"/>
                  </a:rPr>
                  <a:t>IE</a:t>
                </a:r>
              </a:p>
            </p:txBody>
          </p:sp>
          <p:sp>
            <p:nvSpPr>
              <p:cNvPr id="17" name="Line 15"/>
              <p:cNvSpPr>
                <a:spLocks noChangeShapeType="1"/>
              </p:cNvSpPr>
              <p:nvPr/>
            </p:nvSpPr>
            <p:spPr bwMode="auto">
              <a:xfrm>
                <a:off x="4752" y="4032"/>
                <a:ext cx="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 flipH="1">
                <a:off x="3168" y="5760"/>
                <a:ext cx="1584" cy="14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" name="Text Box 17"/>
              <p:cNvSpPr txBox="1">
                <a:spLocks noChangeArrowheads="1"/>
              </p:cNvSpPr>
              <p:nvPr/>
            </p:nvSpPr>
            <p:spPr bwMode="auto">
              <a:xfrm>
                <a:off x="6048" y="4896"/>
                <a:ext cx="2736" cy="7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>
                  <a:buClrTx/>
                  <a:buSzTx/>
                  <a:buFontTx/>
                  <a:buNone/>
                </a:pPr>
                <a:r>
                  <a:rPr lang="en-US" altLang="en-US" sz="1000">
                    <a:latin typeface="Times New Roman" panose="02020603050405020304" pitchFamily="18" charset="0"/>
                  </a:rPr>
                  <a:t>e.g. </a:t>
                </a:r>
                <a:r>
                  <a:rPr lang="en-US" altLang="en-US" sz="1200">
                    <a:latin typeface="Courier New" panose="02070309020205020404" pitchFamily="49" charset="0"/>
                  </a:rPr>
                  <a:t>Counter.class</a:t>
                </a:r>
                <a:endParaRPr lang="en-US" altLang="en-US" sz="1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7776" y="6912"/>
                <a:ext cx="1152" cy="576"/>
              </a:xfrm>
              <a:prstGeom prst="rect">
                <a:avLst/>
              </a:prstGeom>
              <a:solidFill>
                <a:srgbClr val="FFFFFF"/>
              </a:solidFill>
              <a:ln w="57150" cmpd="thinThick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914400">
                  <a:buClrTx/>
                  <a:buSzTx/>
                  <a:buFontTx/>
                  <a:buNone/>
                </a:pPr>
                <a:r>
                  <a:rPr lang="en-GB" altLang="en-US" sz="1600">
                    <a:solidFill>
                      <a:srgbClr val="000000"/>
                    </a:solidFill>
                  </a:rPr>
                  <a:t>JVM</a:t>
                </a:r>
              </a:p>
            </p:txBody>
          </p:sp>
          <p:sp>
            <p:nvSpPr>
              <p:cNvPr id="21" name="Text Box 19"/>
              <p:cNvSpPr txBox="1">
                <a:spLocks noChangeArrowheads="1"/>
              </p:cNvSpPr>
              <p:nvPr/>
            </p:nvSpPr>
            <p:spPr bwMode="auto">
              <a:xfrm>
                <a:off x="4464" y="7920"/>
                <a:ext cx="1152" cy="576"/>
              </a:xfrm>
              <a:prstGeom prst="rect">
                <a:avLst/>
              </a:prstGeom>
              <a:solidFill>
                <a:srgbClr val="FFFFFF"/>
              </a:solidFill>
              <a:ln w="57150" cmpd="thinThick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914400">
                  <a:buClrTx/>
                  <a:buSzTx/>
                  <a:buFontTx/>
                  <a:buNone/>
                </a:pPr>
                <a:r>
                  <a:rPr lang="en-GB" altLang="en-US" sz="1600">
                    <a:solidFill>
                      <a:srgbClr val="000000"/>
                    </a:solidFill>
                  </a:rPr>
                  <a:t>JVM</a:t>
                </a:r>
              </a:p>
            </p:txBody>
          </p:sp>
          <p:sp>
            <p:nvSpPr>
              <p:cNvPr id="22" name="Text Box 20"/>
              <p:cNvSpPr txBox="1">
                <a:spLocks noChangeArrowheads="1"/>
              </p:cNvSpPr>
              <p:nvPr/>
            </p:nvSpPr>
            <p:spPr bwMode="auto">
              <a:xfrm>
                <a:off x="2448" y="7920"/>
                <a:ext cx="1152" cy="576"/>
              </a:xfrm>
              <a:prstGeom prst="rect">
                <a:avLst/>
              </a:prstGeom>
              <a:solidFill>
                <a:srgbClr val="FFFFFF"/>
              </a:solidFill>
              <a:ln w="57150" cmpd="thinThick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914400">
                  <a:buClrTx/>
                  <a:buSzTx/>
                  <a:buFontTx/>
                  <a:buNone/>
                </a:pPr>
                <a:r>
                  <a:rPr lang="en-GB" altLang="en-US" sz="1600">
                    <a:solidFill>
                      <a:srgbClr val="000000"/>
                    </a:solidFill>
                  </a:rPr>
                  <a:t>JVM</a:t>
                </a:r>
              </a:p>
            </p:txBody>
          </p:sp>
          <p:sp>
            <p:nvSpPr>
              <p:cNvPr id="23" name="Text Box 21"/>
              <p:cNvSpPr txBox="1">
                <a:spLocks noChangeArrowheads="1"/>
              </p:cNvSpPr>
              <p:nvPr/>
            </p:nvSpPr>
            <p:spPr bwMode="auto">
              <a:xfrm>
                <a:off x="7056" y="8640"/>
                <a:ext cx="1152" cy="576"/>
              </a:xfrm>
              <a:prstGeom prst="rect">
                <a:avLst/>
              </a:prstGeom>
              <a:solidFill>
                <a:srgbClr val="FFFFFF"/>
              </a:solidFill>
              <a:ln w="57150" cmpd="thinThick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914400">
                  <a:buClrTx/>
                  <a:buSzTx/>
                  <a:buFontTx/>
                  <a:buNone/>
                </a:pPr>
                <a:r>
                  <a:rPr lang="en-GB" altLang="en-US" sz="1600">
                    <a:solidFill>
                      <a:srgbClr val="000000"/>
                    </a:solidFill>
                  </a:rPr>
                  <a:t>JVM</a:t>
                </a:r>
              </a:p>
            </p:txBody>
          </p:sp>
          <p:sp>
            <p:nvSpPr>
              <p:cNvPr id="24" name="Line 22"/>
              <p:cNvSpPr>
                <a:spLocks noChangeShapeType="1"/>
              </p:cNvSpPr>
              <p:nvPr/>
            </p:nvSpPr>
            <p:spPr bwMode="auto">
              <a:xfrm>
                <a:off x="4752" y="5760"/>
                <a:ext cx="432" cy="14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>
                <a:off x="4752" y="5760"/>
                <a:ext cx="2736" cy="230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>
                <a:off x="4752" y="5760"/>
                <a:ext cx="2880" cy="12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1051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3350" y="980728"/>
            <a:ext cx="7677299" cy="78438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097" spc="80" dirty="0"/>
              <a:t>Java </a:t>
            </a:r>
            <a:r>
              <a:rPr sz="5097" spc="148" dirty="0"/>
              <a:t>programming</a:t>
            </a:r>
            <a:r>
              <a:rPr sz="5097" spc="-123" dirty="0"/>
              <a:t> </a:t>
            </a:r>
            <a:r>
              <a:rPr sz="5097" spc="161" dirty="0"/>
              <a:t>model</a:t>
            </a:r>
            <a:endParaRPr sz="5097" dirty="0"/>
          </a:p>
        </p:txBody>
      </p:sp>
      <p:sp>
        <p:nvSpPr>
          <p:cNvPr id="3" name="object 3"/>
          <p:cNvSpPr/>
          <p:nvPr/>
        </p:nvSpPr>
        <p:spPr>
          <a:xfrm>
            <a:off x="330399" y="2169914"/>
            <a:ext cx="8483203" cy="3268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43126" y="6125766"/>
            <a:ext cx="4863554" cy="259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87" b="1" spc="21" dirty="0">
                <a:solidFill>
                  <a:srgbClr val="FFFFFF"/>
                </a:solidFill>
                <a:latin typeface="Arial"/>
                <a:cs typeface="Arial"/>
              </a:rPr>
              <a:t>Image </a:t>
            </a:r>
            <a:r>
              <a:rPr sz="1687" b="1" spc="-4" dirty="0">
                <a:solidFill>
                  <a:srgbClr val="FFFFFF"/>
                </a:solidFill>
                <a:latin typeface="Arial"/>
                <a:cs typeface="Arial"/>
              </a:rPr>
              <a:t>from Java™ </a:t>
            </a:r>
            <a:r>
              <a:rPr sz="1687" b="1" spc="-49" dirty="0">
                <a:solidFill>
                  <a:srgbClr val="FFFFFF"/>
                </a:solidFill>
                <a:latin typeface="Arial"/>
                <a:cs typeface="Arial"/>
              </a:rPr>
              <a:t>7: </a:t>
            </a:r>
            <a:r>
              <a:rPr sz="1687" b="1" spc="-63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687" b="1" spc="-7" dirty="0">
                <a:solidFill>
                  <a:srgbClr val="FFFFFF"/>
                </a:solidFill>
                <a:latin typeface="Arial"/>
                <a:cs typeface="Arial"/>
              </a:rPr>
              <a:t>Comprehensive</a:t>
            </a:r>
            <a:r>
              <a:rPr sz="1687" b="1" spc="9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87" b="1" spc="-25" dirty="0">
                <a:solidFill>
                  <a:srgbClr val="FFFFFF"/>
                </a:solidFill>
                <a:latin typeface="Arial"/>
                <a:cs typeface="Arial"/>
              </a:rPr>
              <a:t>Tutorial</a:t>
            </a:r>
            <a:endParaRPr sz="168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154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Basic Java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4192732"/>
            <a:ext cx="6447501" cy="119554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Sample Run:</a:t>
            </a:r>
          </a:p>
          <a:p>
            <a:pPr lvl="1"/>
            <a:r>
              <a:rPr lang="en-GB" dirty="0"/>
              <a:t>My First Java Program</a:t>
            </a:r>
          </a:p>
          <a:p>
            <a:pPr lvl="1"/>
            <a:r>
              <a:rPr lang="en-GB" dirty="0"/>
              <a:t>The sum of 2 and 3 = 5</a:t>
            </a:r>
          </a:p>
          <a:p>
            <a:pPr lvl="1"/>
            <a:r>
              <a:rPr lang="en-GB" dirty="0"/>
              <a:t>7 + 8 = 15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10" y="2016875"/>
            <a:ext cx="5738682" cy="218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406003"/>
            <a:ext cx="5904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31F20"/>
                </a:solidFill>
                <a:cs typeface="Times New Roman" pitchFamily="18" charset="0"/>
              </a:rPr>
              <a:t>Let’s have a look at a basic Java program…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566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Basics of a Java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885974"/>
            <a:ext cx="7886700" cy="435133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231F20"/>
                </a:solidFill>
              </a:rPr>
              <a:t>Java program: a collection of classes</a:t>
            </a:r>
          </a:p>
          <a:p>
            <a:pPr lvl="1"/>
            <a:r>
              <a:rPr lang="en-US" sz="1500" dirty="0">
                <a:solidFill>
                  <a:srgbClr val="231F20"/>
                </a:solidFill>
              </a:rPr>
              <a:t>Identified with the keyword </a:t>
            </a:r>
            <a:r>
              <a:rPr lang="en-US" sz="1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class</a:t>
            </a:r>
          </a:p>
          <a:p>
            <a:pPr lvl="1"/>
            <a:r>
              <a:rPr lang="en-US" sz="1500" dirty="0">
                <a:solidFill>
                  <a:srgbClr val="231F20"/>
                </a:solidFill>
              </a:rPr>
              <a:t>Enclosed by curly brackets {}</a:t>
            </a:r>
          </a:p>
          <a:p>
            <a:pPr lvl="1"/>
            <a:r>
              <a:rPr lang="en-US" sz="1500" dirty="0">
                <a:solidFill>
                  <a:srgbClr val="231F20"/>
                </a:solidFill>
              </a:rPr>
              <a:t>Represents an </a:t>
            </a:r>
            <a:r>
              <a:rPr lang="en-US" sz="1500" i="1" dirty="0">
                <a:solidFill>
                  <a:srgbClr val="231F20"/>
                </a:solidFill>
              </a:rPr>
              <a:t>object</a:t>
            </a:r>
          </a:p>
          <a:p>
            <a:pPr lvl="2"/>
            <a:endParaRPr lang="en-US" dirty="0">
              <a:solidFill>
                <a:srgbClr val="000000"/>
              </a:solidFill>
            </a:endParaRPr>
          </a:p>
          <a:p>
            <a:r>
              <a:rPr lang="en-US" sz="1800" dirty="0"/>
              <a:t>There is a </a:t>
            </a:r>
            <a:r>
              <a:rPr lang="en-US" sz="1800" i="1" dirty="0"/>
              <a:t>main</a:t>
            </a:r>
            <a:r>
              <a:rPr lang="en-US" sz="1800" dirty="0"/>
              <a:t> method in every Java application program</a:t>
            </a:r>
          </a:p>
          <a:p>
            <a:pPr lvl="1"/>
            <a:r>
              <a:rPr lang="en-US" sz="1500" dirty="0"/>
              <a:t>Represent the entry point into the program</a:t>
            </a:r>
          </a:p>
          <a:p>
            <a:pPr lvl="1"/>
            <a:r>
              <a:rPr lang="en-US" sz="1500" dirty="0"/>
              <a:t>Also enclosed by curly brackets {}</a:t>
            </a:r>
          </a:p>
          <a:p>
            <a:pPr lvl="1"/>
            <a:r>
              <a:rPr lang="en-US" sz="1500" dirty="0"/>
              <a:t>Classes can have many methods but only one main method</a:t>
            </a:r>
          </a:p>
          <a:p>
            <a:pPr lvl="3"/>
            <a:endParaRPr lang="en-US" sz="1050" dirty="0"/>
          </a:p>
          <a:p>
            <a:r>
              <a:rPr lang="en-US" sz="1800" dirty="0"/>
              <a:t>A number of Statements made up of </a:t>
            </a:r>
            <a:r>
              <a:rPr lang="en-US" sz="1800" i="1" dirty="0"/>
              <a:t>tokens</a:t>
            </a:r>
          </a:p>
          <a:p>
            <a:pPr lvl="1"/>
            <a:r>
              <a:rPr lang="en-GB" sz="1500" dirty="0"/>
              <a:t>A programming token is the basic component of source</a:t>
            </a:r>
          </a:p>
          <a:p>
            <a:pPr marL="342900" lvl="1" indent="0">
              <a:buNone/>
            </a:pPr>
            <a:r>
              <a:rPr lang="en-GB" sz="1500" dirty="0"/>
              <a:t>code. </a:t>
            </a:r>
            <a:endParaRPr lang="en-US" sz="1500" dirty="0"/>
          </a:p>
        </p:txBody>
      </p:sp>
      <p:sp>
        <p:nvSpPr>
          <p:cNvPr id="5" name="Rectangle 4"/>
          <p:cNvSpPr/>
          <p:nvPr/>
        </p:nvSpPr>
        <p:spPr>
          <a:xfrm>
            <a:off x="6457950" y="1570708"/>
            <a:ext cx="2146497" cy="565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MyJavaProgram.exe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01371" y="3933056"/>
            <a:ext cx="3312367" cy="1512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public static void main </a:t>
            </a:r>
            <a:r>
              <a:rPr lang="en-GB" dirty="0" err="1">
                <a:solidFill>
                  <a:schemeClr val="tx1"/>
                </a:solidFill>
              </a:rPr>
              <a:t>MyJavaProgram</a:t>
            </a:r>
            <a:r>
              <a:rPr lang="en-GB" dirty="0">
                <a:solidFill>
                  <a:schemeClr val="tx1"/>
                </a:solidFill>
              </a:rPr>
              <a:t>(string[] </a:t>
            </a:r>
            <a:r>
              <a:rPr lang="en-GB" dirty="0" err="1">
                <a:solidFill>
                  <a:schemeClr val="tx1"/>
                </a:solidFill>
              </a:rPr>
              <a:t>args</a:t>
            </a:r>
            <a:r>
              <a:rPr lang="en-GB" dirty="0">
                <a:solidFill>
                  <a:schemeClr val="tx1"/>
                </a:solidFill>
              </a:rPr>
              <a:t>) {</a:t>
            </a:r>
          </a:p>
          <a:p>
            <a:r>
              <a:rPr lang="en-GB" dirty="0">
                <a:solidFill>
                  <a:schemeClr val="tx1"/>
                </a:solidFill>
              </a:rPr>
              <a:t>// run statements</a:t>
            </a:r>
          </a:p>
          <a:p>
            <a:r>
              <a:rPr lang="en-GB" dirty="0">
                <a:solidFill>
                  <a:schemeClr val="tx1"/>
                </a:solidFill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871" y="2476072"/>
            <a:ext cx="1117368" cy="1117368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7457555" y="2136455"/>
            <a:ext cx="5197" cy="4070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57555" y="3569285"/>
            <a:ext cx="5197" cy="4070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29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Basics of a Java Program (</a:t>
            </a:r>
            <a:r>
              <a:rPr lang="en-GB" dirty="0" err="1"/>
              <a:t>cont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program above also includes some </a:t>
            </a:r>
            <a:r>
              <a:rPr lang="en-GB" dirty="0">
                <a:solidFill>
                  <a:srgbClr val="32946A"/>
                </a:solidFill>
              </a:rPr>
              <a:t>comments</a:t>
            </a:r>
          </a:p>
          <a:p>
            <a:pPr lvl="1"/>
            <a:r>
              <a:rPr lang="en-GB" dirty="0"/>
              <a:t>Comments are written by the programmer (you) to help understand the program</a:t>
            </a:r>
          </a:p>
          <a:p>
            <a:pPr lvl="1"/>
            <a:r>
              <a:rPr lang="en-GB" dirty="0"/>
              <a:t>Comments are not used by the computer and omitted during compilation</a:t>
            </a:r>
          </a:p>
          <a:p>
            <a:pPr lvl="1"/>
            <a:r>
              <a:rPr lang="en-GB" dirty="0"/>
              <a:t>It is </a:t>
            </a:r>
            <a:r>
              <a:rPr lang="en-GB" i="1" dirty="0"/>
              <a:t>essential</a:t>
            </a:r>
            <a:r>
              <a:rPr lang="en-GB" dirty="0"/>
              <a:t> and good practise to properly comment your code as you go</a:t>
            </a:r>
          </a:p>
          <a:p>
            <a:r>
              <a:rPr lang="en-GB" dirty="0"/>
              <a:t>There are single-line comments (start with </a:t>
            </a:r>
            <a:r>
              <a:rPr lang="en-GB" dirty="0">
                <a:solidFill>
                  <a:srgbClr val="32946A"/>
                </a:solidFill>
              </a:rPr>
              <a:t>//</a:t>
            </a:r>
            <a:r>
              <a:rPr lang="en-GB" dirty="0"/>
              <a:t>)</a:t>
            </a:r>
          </a:p>
          <a:p>
            <a:r>
              <a:rPr lang="en-GB" dirty="0"/>
              <a:t>And there are multiple-line comments</a:t>
            </a:r>
          </a:p>
          <a:p>
            <a:pPr lvl="1"/>
            <a:r>
              <a:rPr lang="en-GB" dirty="0"/>
              <a:t>Starts with </a:t>
            </a:r>
            <a:r>
              <a:rPr lang="en-GB" dirty="0">
                <a:solidFill>
                  <a:srgbClr val="32946A"/>
                </a:solidFill>
              </a:rPr>
              <a:t>/*</a:t>
            </a:r>
          </a:p>
          <a:p>
            <a:pPr lvl="1"/>
            <a:r>
              <a:rPr lang="en-GB" dirty="0"/>
              <a:t>Ends with </a:t>
            </a:r>
            <a:r>
              <a:rPr lang="en-GB" dirty="0">
                <a:solidFill>
                  <a:srgbClr val="32946A"/>
                </a:solidFill>
              </a:rPr>
              <a:t>*/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496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40" y="1270396"/>
            <a:ext cx="8303373" cy="435887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84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4219575"/>
            <a:ext cx="7520383" cy="116869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Statements comprise of a variety of tokens which can be </a:t>
            </a:r>
            <a:r>
              <a:rPr lang="en-GB" sz="1900" dirty="0"/>
              <a:t>constants, identifiers, operators, reserved words, and separators.</a:t>
            </a:r>
          </a:p>
          <a:p>
            <a:pPr lvl="1"/>
            <a:r>
              <a:rPr lang="en-GB" dirty="0"/>
              <a:t>We need to understand the </a:t>
            </a:r>
            <a:r>
              <a:rPr lang="en-GB" b="1" u="sng" dirty="0"/>
              <a:t>syntax</a:t>
            </a:r>
            <a:r>
              <a:rPr lang="en-GB" dirty="0"/>
              <a:t> and the </a:t>
            </a:r>
            <a:r>
              <a:rPr lang="en-GB" b="1" u="sng" dirty="0"/>
              <a:t>semantics</a:t>
            </a:r>
            <a:r>
              <a:rPr lang="en-GB" dirty="0"/>
              <a:t> of Java statements in order to write programs.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21" y="1847850"/>
            <a:ext cx="6082904" cy="2286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12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1" y="1257302"/>
            <a:ext cx="6447501" cy="1219199"/>
          </a:xfrm>
        </p:spPr>
        <p:txBody>
          <a:bodyPr/>
          <a:lstStyle/>
          <a:p>
            <a:r>
              <a:rPr lang="en-GB" dirty="0"/>
              <a:t>The following are several of Java’s Special Symbols; they have a predetermined meaning in Java.</a:t>
            </a:r>
            <a:endParaRPr lang="en-US" dirty="0"/>
          </a:p>
        </p:txBody>
      </p:sp>
      <p:pic>
        <p:nvPicPr>
          <p:cNvPr id="4" name="Shape 378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62" y="2066925"/>
            <a:ext cx="3961538" cy="1495426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31801" y="3486150"/>
            <a:ext cx="6447501" cy="2257425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50" dirty="0"/>
              <a:t>Line 1 represent mathematical symbols (add, subtract, </a:t>
            </a:r>
            <a:r>
              <a:rPr lang="en-GB" sz="1350" dirty="0" err="1"/>
              <a:t>etc</a:t>
            </a:r>
            <a:r>
              <a:rPr lang="en-GB" sz="1350" dirty="0"/>
              <a:t>)</a:t>
            </a:r>
          </a:p>
          <a:p>
            <a:r>
              <a:rPr lang="en-GB" sz="1350" dirty="0"/>
              <a:t>Line 2 consists of punctuation</a:t>
            </a:r>
          </a:p>
          <a:p>
            <a:r>
              <a:rPr lang="en-GB" sz="1350" dirty="0"/>
              <a:t>Line 3 contains comparison symbols</a:t>
            </a:r>
          </a:p>
          <a:p>
            <a:pPr lvl="1"/>
            <a:r>
              <a:rPr lang="en-GB" sz="1200" dirty="0"/>
              <a:t>Less than or equal too </a:t>
            </a:r>
            <a:r>
              <a:rPr lang="en-GB" sz="1200" b="1" dirty="0"/>
              <a:t>&lt;=</a:t>
            </a:r>
            <a:r>
              <a:rPr lang="en-GB" sz="1200" dirty="0"/>
              <a:t>  my age is less than or equal to 29. </a:t>
            </a:r>
          </a:p>
          <a:p>
            <a:pPr lvl="1"/>
            <a:r>
              <a:rPr lang="en-GB" sz="1200" dirty="0"/>
              <a:t>Not equal too </a:t>
            </a:r>
            <a:r>
              <a:rPr lang="en-GB" sz="1200" b="1" dirty="0"/>
              <a:t>!=</a:t>
            </a:r>
            <a:r>
              <a:rPr lang="en-GB" sz="1200" dirty="0"/>
              <a:t>         (the ‘!’ means ‘not’, the boy is NOT 15, boy != 15).</a:t>
            </a:r>
          </a:p>
          <a:p>
            <a:pPr lvl="1"/>
            <a:r>
              <a:rPr lang="en-GB" sz="1200" dirty="0"/>
              <a:t>Equal too</a:t>
            </a:r>
            <a:r>
              <a:rPr lang="en-GB" sz="1200" b="1" dirty="0"/>
              <a:t> ==        </a:t>
            </a:r>
            <a:r>
              <a:rPr lang="en-GB" sz="1200" dirty="0"/>
              <a:t>the boys age is equal to 15.</a:t>
            </a:r>
          </a:p>
          <a:p>
            <a:pPr lvl="1"/>
            <a:r>
              <a:rPr lang="en-GB" sz="1200" dirty="0"/>
              <a:t>Greater or equal too  </a:t>
            </a:r>
            <a:r>
              <a:rPr lang="en-GB" sz="1200" b="1" dirty="0"/>
              <a:t> &gt;=</a:t>
            </a:r>
            <a:r>
              <a:rPr lang="en-GB" sz="1200" dirty="0"/>
              <a:t>    the boys is either 15 or older. </a:t>
            </a:r>
          </a:p>
          <a:p>
            <a:r>
              <a:rPr lang="en-GB" sz="1350" dirty="0"/>
              <a:t>There are others, e.g. (=) is the assignment symbol!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277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Reserved Keywords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/>
              <a:t>int</a:t>
            </a:r>
            <a:r>
              <a:rPr lang="en-GB" dirty="0"/>
              <a:t>,</a:t>
            </a:r>
            <a:r>
              <a:rPr lang="en-GB" b="1" dirty="0"/>
              <a:t> float</a:t>
            </a:r>
            <a:r>
              <a:rPr lang="en-GB" dirty="0"/>
              <a:t>,</a:t>
            </a:r>
            <a:r>
              <a:rPr lang="en-GB" b="1" dirty="0"/>
              <a:t> double</a:t>
            </a:r>
            <a:r>
              <a:rPr lang="en-GB" dirty="0"/>
              <a:t>,</a:t>
            </a:r>
            <a:r>
              <a:rPr lang="en-GB" b="1" dirty="0"/>
              <a:t> char</a:t>
            </a:r>
          </a:p>
          <a:p>
            <a:r>
              <a:rPr lang="en-GB" b="1" dirty="0"/>
              <a:t>void</a:t>
            </a:r>
            <a:r>
              <a:rPr lang="en-GB" dirty="0"/>
              <a:t>,</a:t>
            </a:r>
            <a:r>
              <a:rPr lang="en-GB" b="1" dirty="0"/>
              <a:t> public</a:t>
            </a:r>
            <a:r>
              <a:rPr lang="en-GB" dirty="0"/>
              <a:t>,</a:t>
            </a:r>
            <a:r>
              <a:rPr lang="en-GB" b="1" dirty="0"/>
              <a:t> static</a:t>
            </a:r>
            <a:r>
              <a:rPr lang="en-GB" dirty="0"/>
              <a:t>,</a:t>
            </a:r>
            <a:r>
              <a:rPr lang="en-GB" b="1" dirty="0"/>
              <a:t> throws</a:t>
            </a:r>
            <a:r>
              <a:rPr lang="en-GB" dirty="0"/>
              <a:t>,</a:t>
            </a:r>
            <a:r>
              <a:rPr lang="en-GB" b="1" dirty="0"/>
              <a:t> return</a:t>
            </a:r>
          </a:p>
          <a:p>
            <a:r>
              <a:rPr lang="en-GB" dirty="0"/>
              <a:t>Full list is found here	</a:t>
            </a:r>
          </a:p>
          <a:p>
            <a:pPr lvl="1"/>
            <a:r>
              <a:rPr lang="en-GB" dirty="0">
                <a:hlinkClick r:id="rId2"/>
              </a:rPr>
              <a:t>https://docs.oracle.com/javase/tutorial/java/nutsandbolts/index.html</a:t>
            </a:r>
            <a:endParaRPr lang="en-GB" dirty="0"/>
          </a:p>
          <a:p>
            <a:r>
              <a:rPr lang="en-GB" dirty="0"/>
              <a:t>Like special symbols, can only be used as intended by the programmers whom wrote the Java library.</a:t>
            </a:r>
          </a:p>
          <a:p>
            <a:pPr lvl="1"/>
            <a:r>
              <a:rPr lang="en-GB" dirty="0"/>
              <a:t>Tell the compiler/interpreter how to handle the commonly used data format.</a:t>
            </a:r>
          </a:p>
          <a:p>
            <a:r>
              <a:rPr lang="en-GB" dirty="0"/>
              <a:t>Reserved words are normally highlighted differently in Java IDE such as NetBeans.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9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764704"/>
            <a:ext cx="7886700" cy="997993"/>
          </a:xfrm>
        </p:spPr>
        <p:txBody>
          <a:bodyPr/>
          <a:lstStyle/>
          <a:p>
            <a:r>
              <a:rPr lang="en-GB" dirty="0"/>
              <a:t>Java Identifiers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628800"/>
            <a:ext cx="7886700" cy="4351338"/>
          </a:xfrm>
        </p:spPr>
        <p:txBody>
          <a:bodyPr/>
          <a:lstStyle/>
          <a:p>
            <a:r>
              <a:rPr lang="en-GB" dirty="0"/>
              <a:t>User defined reserved keywords</a:t>
            </a:r>
          </a:p>
          <a:p>
            <a:pPr lvl="1"/>
            <a:r>
              <a:rPr lang="en-GB" dirty="0"/>
              <a:t>Variables</a:t>
            </a:r>
          </a:p>
          <a:p>
            <a:pPr lvl="1"/>
            <a:r>
              <a:rPr lang="en-GB" dirty="0"/>
              <a:t>Class names</a:t>
            </a:r>
          </a:p>
          <a:p>
            <a:pPr lvl="1"/>
            <a:r>
              <a:rPr lang="en-GB" dirty="0"/>
              <a:t>Function / method names</a:t>
            </a:r>
          </a:p>
          <a:p>
            <a:r>
              <a:rPr lang="en-GB" dirty="0"/>
              <a:t>Consist of</a:t>
            </a:r>
          </a:p>
          <a:p>
            <a:pPr lvl="1"/>
            <a:r>
              <a:rPr lang="en-GB" dirty="0"/>
              <a:t>Letters</a:t>
            </a:r>
            <a:r>
              <a:rPr lang="en-US" dirty="0"/>
              <a:t>, digits, underscore, and dollar sign $</a:t>
            </a:r>
            <a:endParaRPr lang="en-GB" dirty="0"/>
          </a:p>
          <a:p>
            <a:r>
              <a:rPr lang="en-US" dirty="0"/>
              <a:t>All identifiers should begin with a letter, dollar sign ( $ ) or an underscore ( _ ).</a:t>
            </a:r>
            <a:endParaRPr lang="en-GB" dirty="0"/>
          </a:p>
          <a:p>
            <a:r>
              <a:rPr lang="en-GB" dirty="0"/>
              <a:t>Can not start with a number, and can not have white space.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99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lvl="1">
              <a:spcBef>
                <a:spcPts val="750"/>
              </a:spcBef>
            </a:pPr>
            <a:r>
              <a:rPr lang="en-GB" altLang="en-US" sz="2100" dirty="0"/>
              <a:t>There is no single text book for this module (s</a:t>
            </a:r>
            <a:r>
              <a:rPr lang="en-GB" altLang="en-US" dirty="0"/>
              <a:t>ee book recommendations)</a:t>
            </a:r>
          </a:p>
          <a:p>
            <a:pPr marL="514350" lvl="2">
              <a:spcBef>
                <a:spcPts val="750"/>
              </a:spcBef>
            </a:pPr>
            <a:r>
              <a:rPr lang="en-GB" altLang="en-US" dirty="0"/>
              <a:t>Java™ 7: A Comprehensive Tutorial, by Budi </a:t>
            </a:r>
            <a:r>
              <a:rPr lang="en-GB" altLang="en-US" dirty="0" err="1"/>
              <a:t>Kurniawan</a:t>
            </a:r>
            <a:endParaRPr lang="en-GB" altLang="en-US" dirty="0"/>
          </a:p>
          <a:p>
            <a:pPr marL="514350" lvl="2">
              <a:spcBef>
                <a:spcPts val="750"/>
              </a:spcBef>
            </a:pPr>
            <a:r>
              <a:rPr lang="en-GB" altLang="en-US" dirty="0"/>
              <a:t>Java Design Patterns,  by </a:t>
            </a:r>
            <a:r>
              <a:rPr lang="en-GB" altLang="en-US" dirty="0" err="1"/>
              <a:t>Vaskaran</a:t>
            </a:r>
            <a:r>
              <a:rPr lang="en-GB" altLang="en-US" dirty="0"/>
              <a:t> </a:t>
            </a:r>
            <a:r>
              <a:rPr lang="en-GB" altLang="en-US" dirty="0" err="1"/>
              <a:t>Sarcar</a:t>
            </a:r>
            <a:endParaRPr lang="en-GB" altLang="en-US" dirty="0"/>
          </a:p>
          <a:p>
            <a:pPr marL="514350" lvl="2">
              <a:spcBef>
                <a:spcPts val="750"/>
              </a:spcBef>
            </a:pPr>
            <a:r>
              <a:rPr lang="en-GB" altLang="en-US" dirty="0"/>
              <a:t>Design patterns: elements of reusable object-oriented software, by </a:t>
            </a:r>
            <a:r>
              <a:rPr lang="en-GB" altLang="en-US" dirty="0" err="1"/>
              <a:t>by</a:t>
            </a:r>
            <a:r>
              <a:rPr lang="en-GB" altLang="en-US" dirty="0"/>
              <a:t> Gamma, Erich</a:t>
            </a:r>
          </a:p>
          <a:p>
            <a:pPr marL="514350" lvl="2">
              <a:spcBef>
                <a:spcPts val="750"/>
              </a:spcBef>
            </a:pPr>
            <a:r>
              <a:rPr lang="en-US" altLang="en-US" dirty="0"/>
              <a:t>All of them can be accessed as library e-books with full-texts</a:t>
            </a:r>
          </a:p>
          <a:p>
            <a:r>
              <a:rPr lang="en-US" altLang="en-US" dirty="0"/>
              <a:t>There are plenty of online resources</a:t>
            </a:r>
          </a:p>
          <a:p>
            <a:pPr lvl="1"/>
            <a:r>
              <a:rPr lang="en-US" altLang="en-US" dirty="0"/>
              <a:t>Online books</a:t>
            </a:r>
          </a:p>
          <a:p>
            <a:pPr lvl="1"/>
            <a:r>
              <a:rPr lang="en-US" altLang="en-US" dirty="0"/>
              <a:t>Online tutorial</a:t>
            </a:r>
          </a:p>
          <a:p>
            <a:pPr lvl="1"/>
            <a:r>
              <a:rPr lang="en-US" altLang="en-US" dirty="0"/>
              <a:t>Publicly shared free example codes</a:t>
            </a:r>
            <a:endParaRPr lang="en-GB" altLang="en-US" dirty="0"/>
          </a:p>
          <a:p>
            <a:r>
              <a:rPr lang="en-GB" altLang="en-US" dirty="0"/>
              <a:t>You will need to do a lot of practical work</a:t>
            </a:r>
          </a:p>
          <a:p>
            <a:pPr lvl="1"/>
            <a:r>
              <a:rPr lang="en-GB" altLang="en-US" dirty="0"/>
              <a:t>You cannot learn to program the night before your coursework/exam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E79D-3132-4D8C-BB10-A25A32A157E2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3354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Illegal Identifiers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08000" y="2305050"/>
          <a:ext cx="8154737" cy="2583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9520">
                  <a:extLst>
                    <a:ext uri="{9D8B030D-6E8A-4147-A177-3AD203B41FA5}">
                      <a16:colId xmlns:a16="http://schemas.microsoft.com/office/drawing/2014/main" val="2422887074"/>
                    </a:ext>
                  </a:extLst>
                </a:gridCol>
                <a:gridCol w="5645217">
                  <a:extLst>
                    <a:ext uri="{9D8B030D-6E8A-4147-A177-3AD203B41FA5}">
                      <a16:colId xmlns:a16="http://schemas.microsoft.com/office/drawing/2014/main" val="1303224347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GB" sz="2100" dirty="0"/>
                        <a:t>Illegal Identifier</a:t>
                      </a:r>
                      <a:endParaRPr 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100" dirty="0"/>
                        <a:t>Description</a:t>
                      </a:r>
                      <a:endParaRPr 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4754807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r>
                        <a:rPr lang="en-GB" sz="2100" dirty="0"/>
                        <a:t>Employee Salary</a:t>
                      </a:r>
                      <a:endParaRPr 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100" dirty="0"/>
                        <a:t>There can be no space between </a:t>
                      </a:r>
                      <a:r>
                        <a:rPr lang="en-GB" sz="2100" b="1" dirty="0"/>
                        <a:t>Employee</a:t>
                      </a:r>
                      <a:r>
                        <a:rPr lang="en-GB" sz="2100" baseline="0" dirty="0"/>
                        <a:t> and </a:t>
                      </a:r>
                      <a:r>
                        <a:rPr lang="en-GB" sz="2100" b="1" baseline="0" dirty="0"/>
                        <a:t>Salary</a:t>
                      </a:r>
                      <a:r>
                        <a:rPr lang="en-GB" sz="2100" baseline="0" dirty="0"/>
                        <a:t>.</a:t>
                      </a:r>
                      <a:endParaRPr 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62543822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r>
                        <a:rPr lang="en-GB" sz="2100" dirty="0"/>
                        <a:t>Hello!</a:t>
                      </a:r>
                      <a:endParaRPr 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100" dirty="0"/>
                        <a:t>The exclamation mark cannot</a:t>
                      </a:r>
                      <a:r>
                        <a:rPr lang="en-GB" sz="2100" baseline="0" dirty="0"/>
                        <a:t> be used in an identifier.</a:t>
                      </a:r>
                      <a:endParaRPr 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68864337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GB" sz="2100" dirty="0" err="1"/>
                        <a:t>One+two</a:t>
                      </a:r>
                      <a:endParaRPr 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100" dirty="0"/>
                        <a:t>The symbol</a:t>
                      </a:r>
                      <a:r>
                        <a:rPr lang="en-GB" sz="2100" baseline="0" dirty="0"/>
                        <a:t> ‘+’ cannot be used in an identifier.</a:t>
                      </a:r>
                      <a:endParaRPr 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164638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GB" sz="2100" dirty="0"/>
                        <a:t>2</a:t>
                      </a:r>
                      <a:r>
                        <a:rPr lang="en-GB" sz="2100" baseline="30000" dirty="0"/>
                        <a:t>ND</a:t>
                      </a:r>
                      <a:endParaRPr lang="en-US" sz="2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2100" dirty="0"/>
                        <a:t>An identifier cannot begin</a:t>
                      </a:r>
                      <a:r>
                        <a:rPr lang="en-GB" sz="2100" baseline="0" dirty="0"/>
                        <a:t> with a digit.</a:t>
                      </a:r>
                      <a:endParaRPr lang="en-US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092991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780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Statements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305051"/>
            <a:ext cx="6082904" cy="27472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5790" y="1671250"/>
            <a:ext cx="2125903" cy="4154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100" dirty="0"/>
              <a:t>Reserved words</a:t>
            </a:r>
            <a:endParaRPr lang="en-US" sz="2100" dirty="0"/>
          </a:p>
        </p:txBody>
      </p:sp>
      <p:sp>
        <p:nvSpPr>
          <p:cNvPr id="6" name="TextBox 5"/>
          <p:cNvSpPr txBox="1"/>
          <p:nvPr/>
        </p:nvSpPr>
        <p:spPr>
          <a:xfrm>
            <a:off x="6102130" y="3157150"/>
            <a:ext cx="2170787" cy="415498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GB" sz="2100" dirty="0"/>
              <a:t>Special Symbols</a:t>
            </a:r>
            <a:endParaRPr lang="en-US" sz="2100" dirty="0"/>
          </a:p>
        </p:txBody>
      </p:sp>
      <p:sp>
        <p:nvSpPr>
          <p:cNvPr id="7" name="TextBox 6"/>
          <p:cNvSpPr txBox="1"/>
          <p:nvPr/>
        </p:nvSpPr>
        <p:spPr>
          <a:xfrm>
            <a:off x="5593109" y="4913761"/>
            <a:ext cx="1350050" cy="4154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100" dirty="0"/>
              <a:t>Identifiers</a:t>
            </a:r>
            <a:endParaRPr lang="en-US" sz="2100" dirty="0"/>
          </a:p>
        </p:txBody>
      </p:sp>
      <p:cxnSp>
        <p:nvCxnSpPr>
          <p:cNvPr id="9" name="Straight Arrow Connector 8"/>
          <p:cNvCxnSpPr>
            <a:stCxn id="5" idx="1"/>
          </p:cNvCxnSpPr>
          <p:nvPr/>
        </p:nvCxnSpPr>
        <p:spPr>
          <a:xfrm flipH="1">
            <a:off x="2219499" y="1867458"/>
            <a:ext cx="3796291" cy="678977"/>
          </a:xfrm>
          <a:prstGeom prst="straightConnector1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1"/>
          </p:cNvCxnSpPr>
          <p:nvPr/>
        </p:nvCxnSpPr>
        <p:spPr>
          <a:xfrm flipH="1">
            <a:off x="1695796" y="1867458"/>
            <a:ext cx="4319993" cy="1053427"/>
          </a:xfrm>
          <a:prstGeom prst="straightConnector1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1"/>
          </p:cNvCxnSpPr>
          <p:nvPr/>
        </p:nvCxnSpPr>
        <p:spPr>
          <a:xfrm flipH="1" flipV="1">
            <a:off x="2799312" y="3203385"/>
            <a:ext cx="3302818" cy="14997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123507" y="3352213"/>
            <a:ext cx="2978623" cy="70636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1"/>
          </p:cNvCxnSpPr>
          <p:nvPr/>
        </p:nvCxnSpPr>
        <p:spPr>
          <a:xfrm flipH="1">
            <a:off x="5829300" y="3353359"/>
            <a:ext cx="272830" cy="89833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159732" y="4479521"/>
            <a:ext cx="122389" cy="434240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1"/>
          </p:cNvCxnSpPr>
          <p:nvPr/>
        </p:nvCxnSpPr>
        <p:spPr>
          <a:xfrm flipH="1" flipV="1">
            <a:off x="2989361" y="4479521"/>
            <a:ext cx="2603748" cy="630447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175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725" dirty="0">
                <a:solidFill>
                  <a:srgbClr val="231F20"/>
                </a:solidFill>
              </a:rPr>
              <a:t>Java has a set of </a:t>
            </a:r>
            <a:r>
              <a:rPr lang="en-US" sz="1725" i="1" dirty="0">
                <a:solidFill>
                  <a:srgbClr val="231F20"/>
                </a:solidFill>
              </a:rPr>
              <a:t>basic data types </a:t>
            </a:r>
            <a:r>
              <a:rPr lang="en-US" sz="1725" dirty="0">
                <a:solidFill>
                  <a:srgbClr val="231F20"/>
                </a:solidFill>
              </a:rPr>
              <a:t>and </a:t>
            </a:r>
            <a:r>
              <a:rPr lang="en-US" sz="1725" i="1" dirty="0">
                <a:solidFill>
                  <a:srgbClr val="231F20"/>
                </a:solidFill>
              </a:rPr>
              <a:t>operations</a:t>
            </a:r>
            <a:r>
              <a:rPr lang="en-US" sz="1725" dirty="0">
                <a:solidFill>
                  <a:srgbClr val="231F20"/>
                </a:solidFill>
              </a:rPr>
              <a:t> that can be performed on them</a:t>
            </a:r>
          </a:p>
          <a:p>
            <a:pPr lvl="1"/>
            <a:endParaRPr lang="en-US" sz="1500" dirty="0">
              <a:solidFill>
                <a:srgbClr val="231F20"/>
              </a:solidFill>
            </a:endParaRPr>
          </a:p>
          <a:p>
            <a:r>
              <a:rPr lang="en-US" sz="1800" b="1" dirty="0"/>
              <a:t>Integral</a:t>
            </a:r>
            <a:r>
              <a:rPr lang="en-US" sz="1800" dirty="0"/>
              <a:t>: which deals with integers, or numbers without a decimal part (and characters)</a:t>
            </a:r>
          </a:p>
          <a:p>
            <a:pPr lvl="1"/>
            <a:r>
              <a:rPr lang="en-US" sz="1500" dirty="0"/>
              <a:t>char, byte, </a:t>
            </a:r>
            <a:r>
              <a:rPr lang="en-US" sz="1500" dirty="0" err="1"/>
              <a:t>int</a:t>
            </a:r>
            <a:r>
              <a:rPr lang="en-US" sz="1500" dirty="0"/>
              <a:t>, short, long</a:t>
            </a:r>
          </a:p>
          <a:p>
            <a:pPr lvl="3"/>
            <a:endParaRPr lang="en-US" dirty="0"/>
          </a:p>
          <a:p>
            <a:r>
              <a:rPr lang="en-US" sz="1800" b="1" dirty="0"/>
              <a:t>Floating-point</a:t>
            </a:r>
            <a:r>
              <a:rPr lang="en-US" sz="1800" dirty="0"/>
              <a:t>: which deals with decimal numbers</a:t>
            </a:r>
          </a:p>
          <a:p>
            <a:pPr lvl="1"/>
            <a:r>
              <a:rPr lang="en-US" sz="1500" dirty="0"/>
              <a:t>float, double</a:t>
            </a:r>
          </a:p>
          <a:p>
            <a:pPr lvl="1"/>
            <a:endParaRPr lang="en-US" sz="1500" dirty="0"/>
          </a:p>
          <a:p>
            <a:r>
              <a:rPr lang="en-US" sz="1800" b="1" dirty="0"/>
              <a:t>Boolean</a:t>
            </a:r>
            <a:r>
              <a:rPr lang="en-US" sz="1800" dirty="0"/>
              <a:t>: which deals with logical values</a:t>
            </a:r>
            <a:endParaRPr lang="en-US" sz="18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629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764704"/>
            <a:ext cx="7886700" cy="1325563"/>
          </a:xfrm>
        </p:spPr>
        <p:txBody>
          <a:bodyPr/>
          <a:lstStyle/>
          <a:p>
            <a:r>
              <a:rPr lang="en-US" dirty="0"/>
              <a:t>Values &amp; Memory Allocation for Integral Data Types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08001" y="2400761"/>
          <a:ext cx="6499629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805">
                  <a:extLst>
                    <a:ext uri="{9D8B030D-6E8A-4147-A177-3AD203B41FA5}">
                      <a16:colId xmlns:a16="http://schemas.microsoft.com/office/drawing/2014/main" val="3222298712"/>
                    </a:ext>
                  </a:extLst>
                </a:gridCol>
                <a:gridCol w="2931481">
                  <a:extLst>
                    <a:ext uri="{9D8B030D-6E8A-4147-A177-3AD203B41FA5}">
                      <a16:colId xmlns:a16="http://schemas.microsoft.com/office/drawing/2014/main" val="1885001195"/>
                    </a:ext>
                  </a:extLst>
                </a:gridCol>
                <a:gridCol w="2082343">
                  <a:extLst>
                    <a:ext uri="{9D8B030D-6E8A-4147-A177-3AD203B41FA5}">
                      <a16:colId xmlns:a16="http://schemas.microsoft.com/office/drawing/2014/main" val="212152302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000" dirty="0"/>
                        <a:t>Data Type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Values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Storage (in</a:t>
                      </a:r>
                      <a:r>
                        <a:rPr lang="en-GB" sz="1000" baseline="0" dirty="0"/>
                        <a:t> bytes)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6783111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000" dirty="0"/>
                        <a:t>char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 to 65535 (= 2</a:t>
                      </a:r>
                      <a:r>
                        <a:rPr lang="en-GB" sz="1000" baseline="30000" dirty="0"/>
                        <a:t>16</a:t>
                      </a:r>
                      <a:r>
                        <a:rPr lang="en-GB" sz="1000" baseline="0" dirty="0"/>
                        <a:t> – 1)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2 (16 bits)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9180899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000" dirty="0"/>
                        <a:t>byte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-128 </a:t>
                      </a:r>
                      <a:r>
                        <a:rPr lang="en-GB" sz="1000" baseline="0" dirty="0"/>
                        <a:t>(= -2</a:t>
                      </a:r>
                      <a:r>
                        <a:rPr lang="en-GB" sz="1000" baseline="30000" dirty="0"/>
                        <a:t>7</a:t>
                      </a:r>
                      <a:r>
                        <a:rPr lang="en-GB" sz="1000" baseline="0" dirty="0"/>
                        <a:t>) to 127 (=2</a:t>
                      </a:r>
                      <a:r>
                        <a:rPr lang="en-GB" sz="1000" baseline="30000" dirty="0"/>
                        <a:t>7</a:t>
                      </a:r>
                      <a:r>
                        <a:rPr lang="en-GB" sz="1000" baseline="0" dirty="0"/>
                        <a:t> - 1)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 (8 bits)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7118733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000" dirty="0"/>
                        <a:t>short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-32768 (= -2</a:t>
                      </a:r>
                      <a:r>
                        <a:rPr lang="en-GB" sz="1000" baseline="30000" dirty="0"/>
                        <a:t>15</a:t>
                      </a:r>
                      <a:r>
                        <a:rPr lang="en-GB" sz="1000" dirty="0"/>
                        <a:t>) to 32767 (= 2</a:t>
                      </a:r>
                      <a:r>
                        <a:rPr lang="en-GB" sz="1000" baseline="30000" dirty="0"/>
                        <a:t>15</a:t>
                      </a:r>
                      <a:r>
                        <a:rPr lang="en-GB" sz="1000" baseline="0" dirty="0"/>
                        <a:t> - 1</a:t>
                      </a:r>
                      <a:r>
                        <a:rPr lang="en-GB" sz="1000" dirty="0"/>
                        <a:t>)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2 (16</a:t>
                      </a:r>
                      <a:r>
                        <a:rPr lang="en-GB" sz="1000" baseline="0" dirty="0"/>
                        <a:t> bits</a:t>
                      </a:r>
                      <a:r>
                        <a:rPr lang="en-GB" sz="1000" dirty="0"/>
                        <a:t>)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10242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000" dirty="0" err="1"/>
                        <a:t>int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-2147483648 (= -2</a:t>
                      </a:r>
                      <a:r>
                        <a:rPr lang="en-GB" sz="1000" baseline="30000" dirty="0"/>
                        <a:t>31</a:t>
                      </a:r>
                      <a:r>
                        <a:rPr lang="en-GB" sz="1000" dirty="0"/>
                        <a:t>) to 2147483647</a:t>
                      </a:r>
                      <a:r>
                        <a:rPr lang="en-GB" sz="1000" baseline="0" dirty="0"/>
                        <a:t> (= 2</a:t>
                      </a:r>
                      <a:r>
                        <a:rPr lang="en-GB" sz="1000" baseline="30000" dirty="0"/>
                        <a:t>31</a:t>
                      </a:r>
                      <a:r>
                        <a:rPr lang="en-GB" sz="1000" baseline="0" dirty="0"/>
                        <a:t> - 1)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4 (32 bits)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04725335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r>
                        <a:rPr lang="en-GB" sz="1000" dirty="0"/>
                        <a:t>long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-922337203684547758808 (= -2</a:t>
                      </a:r>
                      <a:r>
                        <a:rPr lang="en-GB" sz="1000" baseline="30000" dirty="0"/>
                        <a:t>63</a:t>
                      </a:r>
                      <a:r>
                        <a:rPr lang="en-GB" sz="1000" dirty="0"/>
                        <a:t>) to 922337203684547758807 (=</a:t>
                      </a:r>
                      <a:r>
                        <a:rPr lang="en-GB" sz="1000" baseline="0" dirty="0"/>
                        <a:t> 2</a:t>
                      </a:r>
                      <a:r>
                        <a:rPr lang="en-GB" sz="1000" baseline="30000" dirty="0"/>
                        <a:t>63</a:t>
                      </a:r>
                      <a:r>
                        <a:rPr lang="en-GB" sz="1000" baseline="0" dirty="0"/>
                        <a:t> - 1</a:t>
                      </a:r>
                      <a:r>
                        <a:rPr lang="en-GB" sz="1000" dirty="0"/>
                        <a:t>)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8 (64 bits)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07912855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74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00062"/>
            <a:ext cx="7886700" cy="1325563"/>
          </a:xfrm>
        </p:spPr>
        <p:txBody>
          <a:bodyPr/>
          <a:lstStyle/>
          <a:p>
            <a:r>
              <a:rPr lang="en-GB" dirty="0"/>
              <a:t>Primitive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Char: (character)</a:t>
            </a:r>
            <a:r>
              <a:rPr lang="en-US" dirty="0"/>
              <a:t> can be used to represent any single character </a:t>
            </a:r>
          </a:p>
          <a:p>
            <a:pPr lvl="1"/>
            <a:r>
              <a:rPr lang="en-US" dirty="0"/>
              <a:t>Letter, digits, special symbols enclosed in single quotation marks ' '</a:t>
            </a:r>
          </a:p>
          <a:p>
            <a:pPr lvl="1"/>
            <a:r>
              <a:rPr lang="en-US" dirty="0"/>
              <a:t>'a', 'A', '5', '*', ' ',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Floating-point:</a:t>
            </a:r>
            <a:r>
              <a:rPr lang="en-US" dirty="0"/>
              <a:t> data types</a:t>
            </a:r>
          </a:p>
          <a:p>
            <a:pPr lvl="1"/>
            <a:r>
              <a:rPr lang="en-GB" dirty="0"/>
              <a:t>Floating-point numbers are numbers that have fractional parts (usually expressed with a decimal point). You should use a floating-point type in Java programs whenever you need a number with a decimal, such as 19.95 or 3.1415.</a:t>
            </a:r>
          </a:p>
          <a:p>
            <a:pPr lvl="1"/>
            <a:r>
              <a:rPr lang="en-GB" dirty="0"/>
              <a:t>The precision of a floating-point value indicates how many significant digits the value can have following its decimal point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float</a:t>
            </a:r>
            <a:r>
              <a:rPr lang="en-US" dirty="0"/>
              <a:t>: precision = 6 or 7 (4 bytes) 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double</a:t>
            </a:r>
            <a:r>
              <a:rPr lang="en-US" dirty="0"/>
              <a:t>: precision = 15    (8 bytes)</a:t>
            </a:r>
          </a:p>
          <a:p>
            <a:pPr lvl="1"/>
            <a:endParaRPr lang="en-US" dirty="0"/>
          </a:p>
          <a:p>
            <a:r>
              <a:rPr lang="en-US" b="1" dirty="0" err="1"/>
              <a:t>boolean</a:t>
            </a:r>
            <a:r>
              <a:rPr lang="en-US" dirty="0"/>
              <a:t>: two values (1 bit!)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true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false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101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314450"/>
            <a:ext cx="3660941" cy="990600"/>
          </a:xfrm>
        </p:spPr>
        <p:txBody>
          <a:bodyPr/>
          <a:lstStyle/>
          <a:p>
            <a:r>
              <a:rPr lang="en-GB" dirty="0"/>
              <a:t>Making a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2477692"/>
            <a:ext cx="5104731" cy="2910580"/>
          </a:xfrm>
        </p:spPr>
        <p:txBody>
          <a:bodyPr>
            <a:normAutofit fontScale="92500"/>
          </a:bodyPr>
          <a:lstStyle/>
          <a:p>
            <a:r>
              <a:rPr lang="en-GB" dirty="0"/>
              <a:t>In order to make (declare) a variable in Java, we need to know:</a:t>
            </a:r>
          </a:p>
          <a:p>
            <a:pPr lvl="1"/>
            <a:r>
              <a:rPr lang="en-GB" dirty="0"/>
              <a:t>Its datatype (</a:t>
            </a:r>
            <a:r>
              <a:rPr lang="en-GB" dirty="0" err="1"/>
              <a:t>int</a:t>
            </a:r>
            <a:r>
              <a:rPr lang="en-GB" dirty="0"/>
              <a:t>, short, char, </a:t>
            </a:r>
            <a:r>
              <a:rPr lang="en-GB" dirty="0" err="1"/>
              <a:t>boolean</a:t>
            </a:r>
            <a:r>
              <a:rPr lang="en-GB" dirty="0"/>
              <a:t>, </a:t>
            </a:r>
            <a:r>
              <a:rPr lang="en-GB" dirty="0" err="1"/>
              <a:t>etc</a:t>
            </a:r>
            <a:r>
              <a:rPr lang="en-GB" dirty="0"/>
              <a:t>, </a:t>
            </a:r>
            <a:r>
              <a:rPr lang="en-GB" dirty="0" err="1"/>
              <a:t>etc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What we want to call it (must be a valid Java identifier)</a:t>
            </a:r>
          </a:p>
          <a:p>
            <a:pPr lvl="1"/>
            <a:endParaRPr lang="en-GB" dirty="0"/>
          </a:p>
          <a:p>
            <a:r>
              <a:rPr lang="en-GB" dirty="0"/>
              <a:t>This reserves a </a:t>
            </a:r>
            <a:r>
              <a:rPr lang="en-GB" b="1" dirty="0"/>
              <a:t>labelled space </a:t>
            </a:r>
            <a:r>
              <a:rPr lang="en-GB" dirty="0"/>
              <a:t>in memory that we can </a:t>
            </a:r>
            <a:r>
              <a:rPr lang="en-GB" b="1" dirty="0"/>
              <a:t>store </a:t>
            </a:r>
            <a:r>
              <a:rPr lang="en-GB" dirty="0"/>
              <a:t>and </a:t>
            </a:r>
            <a:r>
              <a:rPr lang="en-GB" b="1" dirty="0"/>
              <a:t>retrieve </a:t>
            </a:r>
            <a:r>
              <a:rPr lang="en-GB" dirty="0"/>
              <a:t>data (of the specified type) in while the variable is </a:t>
            </a:r>
            <a:r>
              <a:rPr lang="en-GB" b="1" dirty="0"/>
              <a:t>in scope </a:t>
            </a:r>
          </a:p>
          <a:p>
            <a:pPr lvl="1"/>
            <a:r>
              <a:rPr lang="en-GB" dirty="0"/>
              <a:t>(more later in the module)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716" t="10700" r="16348"/>
          <a:stretch/>
        </p:blipFill>
        <p:spPr>
          <a:xfrm>
            <a:off x="6874290" y="2879305"/>
            <a:ext cx="2165684" cy="1451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4" t="7631" r="8788" b="4903"/>
          <a:stretch/>
        </p:blipFill>
        <p:spPr>
          <a:xfrm rot="19941273">
            <a:off x="4360094" y="675346"/>
            <a:ext cx="1850735" cy="1456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940" y="3835066"/>
            <a:ext cx="2090201" cy="20897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28" y="1236263"/>
            <a:ext cx="2200582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95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560" y="764704"/>
            <a:ext cx="3009751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-626" dirty="0"/>
              <a:t>V</a:t>
            </a:r>
            <a:r>
              <a:rPr sz="5625" spc="91" dirty="0"/>
              <a:t>ariables</a:t>
            </a:r>
            <a:endParaRPr sz="5625" dirty="0"/>
          </a:p>
        </p:txBody>
      </p:sp>
      <p:sp>
        <p:nvSpPr>
          <p:cNvPr id="3" name="object 3"/>
          <p:cNvSpPr/>
          <p:nvPr/>
        </p:nvSpPr>
        <p:spPr>
          <a:xfrm>
            <a:off x="1884164" y="1856884"/>
            <a:ext cx="5375672" cy="4045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336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2211" y="497662"/>
            <a:ext cx="2334667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-728" dirty="0"/>
              <a:t>T</a:t>
            </a:r>
            <a:r>
              <a:rPr sz="5625" spc="102" dirty="0"/>
              <a:t>ypes?</a:t>
            </a:r>
            <a:endParaRPr sz="5625" dirty="0"/>
          </a:p>
        </p:txBody>
      </p:sp>
      <p:sp>
        <p:nvSpPr>
          <p:cNvPr id="3" name="object 3"/>
          <p:cNvSpPr/>
          <p:nvPr/>
        </p:nvSpPr>
        <p:spPr>
          <a:xfrm>
            <a:off x="250032" y="2741414"/>
            <a:ext cx="2677544" cy="2015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09430" y="2431154"/>
            <a:ext cx="1116211" cy="26319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06653" y="2545953"/>
            <a:ext cx="2035448" cy="29815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1577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87824" y="980728"/>
            <a:ext cx="3009751" cy="8656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5625" i="0" spc="-626" dirty="0">
                <a:latin typeface="Arial"/>
                <a:cs typeface="Arial"/>
              </a:rPr>
              <a:t>V</a:t>
            </a:r>
            <a:r>
              <a:rPr sz="5625" i="0" spc="91" dirty="0">
                <a:latin typeface="Arial"/>
                <a:cs typeface="Arial"/>
              </a:rPr>
              <a:t>ariables</a:t>
            </a:r>
            <a:endParaRPr sz="5625" i="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7544" y="2204864"/>
            <a:ext cx="3373636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457" indent="-312528">
              <a:buSzPct val="143750"/>
              <a:buChar char="•"/>
              <a:tabLst>
                <a:tab pos="321457" algn="l"/>
              </a:tabLst>
            </a:pPr>
            <a:r>
              <a:rPr sz="2250" i="0" spc="-35" dirty="0">
                <a:latin typeface="Arial"/>
                <a:cs typeface="Arial"/>
              </a:rPr>
              <a:t>Variables </a:t>
            </a:r>
            <a:r>
              <a:rPr sz="2250" i="0" spc="-46" dirty="0">
                <a:latin typeface="Arial"/>
                <a:cs typeface="Arial"/>
              </a:rPr>
              <a:t>are</a:t>
            </a:r>
            <a:r>
              <a:rPr sz="2250" i="0" spc="4" dirty="0">
                <a:latin typeface="Arial"/>
                <a:cs typeface="Arial"/>
              </a:rPr>
              <a:t> </a:t>
            </a:r>
            <a:r>
              <a:rPr sz="2250" i="0" spc="11" dirty="0">
                <a:latin typeface="Arial"/>
                <a:cs typeface="Arial"/>
              </a:rPr>
              <a:t>containers</a:t>
            </a:r>
            <a:endParaRPr sz="2250" i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950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8194" y="836712"/>
            <a:ext cx="3009751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-626" dirty="0"/>
              <a:t>V</a:t>
            </a:r>
            <a:r>
              <a:rPr sz="5625" spc="91" dirty="0"/>
              <a:t>ariables</a:t>
            </a:r>
            <a:endParaRPr sz="5625" dirty="0"/>
          </a:p>
        </p:txBody>
      </p:sp>
      <p:sp>
        <p:nvSpPr>
          <p:cNvPr id="3" name="object 3"/>
          <p:cNvSpPr txBox="1"/>
          <p:nvPr/>
        </p:nvSpPr>
        <p:spPr>
          <a:xfrm>
            <a:off x="419695" y="1893094"/>
            <a:ext cx="8286750" cy="1064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457" indent="-312528">
              <a:buSzPct val="143750"/>
              <a:buChar char="•"/>
              <a:tabLst>
                <a:tab pos="321457" algn="l"/>
              </a:tabLst>
            </a:pPr>
            <a:r>
              <a:rPr sz="2250" i="0" spc="-35" dirty="0">
                <a:latin typeface="Arial"/>
                <a:cs typeface="Arial"/>
              </a:rPr>
              <a:t>Variables </a:t>
            </a:r>
            <a:r>
              <a:rPr sz="2250" i="0" spc="-46" dirty="0">
                <a:latin typeface="Arial"/>
                <a:cs typeface="Arial"/>
              </a:rPr>
              <a:t>are</a:t>
            </a:r>
            <a:r>
              <a:rPr sz="2250" i="0" spc="4" dirty="0">
                <a:latin typeface="Arial"/>
                <a:cs typeface="Arial"/>
              </a:rPr>
              <a:t> </a:t>
            </a:r>
            <a:r>
              <a:rPr sz="2250" i="0" spc="11" dirty="0">
                <a:latin typeface="Arial"/>
                <a:cs typeface="Arial"/>
              </a:rPr>
              <a:t>containers</a:t>
            </a:r>
            <a:endParaRPr sz="2250" i="0" dirty="0">
              <a:latin typeface="Arial"/>
              <a:cs typeface="Arial"/>
            </a:endParaRPr>
          </a:p>
          <a:p>
            <a:pPr marL="321457" indent="-312528">
              <a:spcBef>
                <a:spcPts val="2925"/>
              </a:spcBef>
              <a:buSzPct val="143750"/>
              <a:buChar char="•"/>
              <a:tabLst>
                <a:tab pos="321457" algn="l"/>
              </a:tabLst>
            </a:pPr>
            <a:r>
              <a:rPr sz="2250" i="0" spc="-35" dirty="0">
                <a:latin typeface="Arial"/>
                <a:cs typeface="Arial"/>
              </a:rPr>
              <a:t>Variables </a:t>
            </a:r>
            <a:r>
              <a:rPr sz="2250" i="0" spc="-25" dirty="0">
                <a:latin typeface="Arial"/>
                <a:cs typeface="Arial"/>
              </a:rPr>
              <a:t>have </a:t>
            </a:r>
            <a:r>
              <a:rPr sz="2250" i="0" spc="-46" dirty="0">
                <a:latin typeface="Arial"/>
                <a:cs typeface="Arial"/>
              </a:rPr>
              <a:t>a </a:t>
            </a:r>
            <a:r>
              <a:rPr sz="2250" i="0" spc="28" dirty="0">
                <a:latin typeface="Arial"/>
                <a:cs typeface="Arial"/>
              </a:rPr>
              <a:t>type </a:t>
            </a:r>
            <a:r>
              <a:rPr sz="2250" i="0" spc="-7" dirty="0">
                <a:latin typeface="Arial"/>
                <a:cs typeface="Arial"/>
              </a:rPr>
              <a:t>(diﬀerent </a:t>
            </a:r>
            <a:r>
              <a:rPr sz="2250" i="0" spc="11" dirty="0">
                <a:latin typeface="Arial"/>
                <a:cs typeface="Arial"/>
              </a:rPr>
              <a:t>containers </a:t>
            </a:r>
            <a:r>
              <a:rPr sz="2250" i="0" spc="25" dirty="0">
                <a:latin typeface="Arial"/>
                <a:cs typeface="Arial"/>
              </a:rPr>
              <a:t>for </a:t>
            </a:r>
            <a:r>
              <a:rPr sz="2250" i="0" spc="14" dirty="0">
                <a:latin typeface="Arial"/>
                <a:cs typeface="Arial"/>
              </a:rPr>
              <a:t>diﬀerent</a:t>
            </a:r>
            <a:r>
              <a:rPr sz="2250" i="0" spc="116" dirty="0">
                <a:latin typeface="Arial"/>
                <a:cs typeface="Arial"/>
              </a:rPr>
              <a:t> </a:t>
            </a:r>
            <a:r>
              <a:rPr sz="2250" i="0" spc="7" dirty="0">
                <a:latin typeface="Arial"/>
                <a:cs typeface="Arial"/>
              </a:rPr>
              <a:t>objects)</a:t>
            </a:r>
            <a:endParaRPr sz="2250" i="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34258" y="4607719"/>
            <a:ext cx="1175147" cy="778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5062" b="1" i="0" spc="-4" dirty="0">
                <a:latin typeface="Courier New"/>
                <a:cs typeface="Courier New"/>
              </a:rPr>
              <a:t>int</a:t>
            </a:r>
            <a:endParaRPr sz="5062" i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37386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836712"/>
            <a:ext cx="7886700" cy="853977"/>
          </a:xfrm>
        </p:spPr>
        <p:txBody>
          <a:bodyPr/>
          <a:lstStyle/>
          <a:p>
            <a:r>
              <a:rPr lang="en-GB" altLang="en-US" sz="2400" dirty="0"/>
              <a:t>Module Format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Formal classroom contact comprises</a:t>
            </a:r>
          </a:p>
          <a:p>
            <a:pPr lvl="1"/>
            <a:r>
              <a:rPr lang="en-GB" altLang="en-US" dirty="0"/>
              <a:t>One lecture session on Tuesday starting from week 27 (commencing 27</a:t>
            </a:r>
            <a:r>
              <a:rPr lang="en-GB" altLang="en-US" baseline="30000" dirty="0"/>
              <a:t>th</a:t>
            </a:r>
            <a:r>
              <a:rPr lang="en-GB" altLang="en-US" dirty="0"/>
              <a:t> Jan 20)</a:t>
            </a:r>
          </a:p>
          <a:p>
            <a:pPr lvl="1"/>
            <a:r>
              <a:rPr lang="en-US" altLang="en-US" dirty="0"/>
              <a:t>One tutorial session and one tutorial session on various days, both starting from week 28 (commencing 3</a:t>
            </a:r>
            <a:r>
              <a:rPr lang="en-US" altLang="en-US" baseline="30000" dirty="0"/>
              <a:t>rd</a:t>
            </a:r>
            <a:r>
              <a:rPr lang="en-US" altLang="en-US" dirty="0"/>
              <a:t> Feb), so </a:t>
            </a:r>
            <a:r>
              <a:rPr lang="en-US" altLang="en-US" b="1" dirty="0"/>
              <a:t>no practical or tutorial this week</a:t>
            </a:r>
            <a:r>
              <a:rPr lang="en-US" altLang="en-US" dirty="0"/>
              <a:t>.</a:t>
            </a:r>
            <a:endParaRPr lang="en-GB" altLang="en-US" dirty="0"/>
          </a:p>
          <a:p>
            <a:pPr lvl="1"/>
            <a:r>
              <a:rPr lang="en-GB" altLang="en-US" dirty="0"/>
              <a:t>Theoretical and practical material will be covered during these sessions</a:t>
            </a:r>
          </a:p>
          <a:p>
            <a:r>
              <a:rPr lang="en-GB" altLang="en-US" dirty="0"/>
              <a:t>The content of the module is defined by the material available on </a:t>
            </a:r>
            <a:r>
              <a:rPr lang="en-GB" altLang="en-US" dirty="0" err="1"/>
              <a:t>Studynet</a:t>
            </a:r>
            <a:endParaRPr lang="en-GB" altLang="en-US" dirty="0"/>
          </a:p>
          <a:p>
            <a:pPr lvl="1"/>
            <a:r>
              <a:rPr lang="en-GB" altLang="en-US" dirty="0"/>
              <a:t>Divided into units</a:t>
            </a:r>
          </a:p>
          <a:p>
            <a:pPr lvl="1"/>
            <a:endParaRPr lang="en-GB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E79D-3132-4D8C-BB10-A25A32A157E2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8194" y="836712"/>
            <a:ext cx="3009751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-626" dirty="0"/>
              <a:t>V</a:t>
            </a:r>
            <a:r>
              <a:rPr sz="5625" spc="91" dirty="0"/>
              <a:t>ariables</a:t>
            </a:r>
            <a:endParaRPr sz="5625" dirty="0"/>
          </a:p>
        </p:txBody>
      </p:sp>
      <p:sp>
        <p:nvSpPr>
          <p:cNvPr id="3" name="object 3"/>
          <p:cNvSpPr txBox="1"/>
          <p:nvPr/>
        </p:nvSpPr>
        <p:spPr>
          <a:xfrm>
            <a:off x="419695" y="1893094"/>
            <a:ext cx="8286750" cy="1782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457" indent="-312528">
              <a:buSzPct val="143750"/>
              <a:buChar char="•"/>
              <a:tabLst>
                <a:tab pos="321457" algn="l"/>
              </a:tabLst>
            </a:pPr>
            <a:r>
              <a:rPr sz="2250" i="0" spc="-35" dirty="0">
                <a:latin typeface="Arial"/>
                <a:cs typeface="Arial"/>
              </a:rPr>
              <a:t>Variables </a:t>
            </a:r>
            <a:r>
              <a:rPr sz="2250" i="0" spc="-46" dirty="0">
                <a:latin typeface="Arial"/>
                <a:cs typeface="Arial"/>
              </a:rPr>
              <a:t>are</a:t>
            </a:r>
            <a:r>
              <a:rPr sz="2250" i="0" spc="4" dirty="0">
                <a:latin typeface="Arial"/>
                <a:cs typeface="Arial"/>
              </a:rPr>
              <a:t> </a:t>
            </a:r>
            <a:r>
              <a:rPr sz="2250" i="0" spc="11" dirty="0">
                <a:latin typeface="Arial"/>
                <a:cs typeface="Arial"/>
              </a:rPr>
              <a:t>containers</a:t>
            </a:r>
            <a:endParaRPr sz="2250" i="0" dirty="0">
              <a:latin typeface="Arial"/>
              <a:cs typeface="Arial"/>
            </a:endParaRPr>
          </a:p>
          <a:p>
            <a:pPr marL="321457" indent="-312528">
              <a:spcBef>
                <a:spcPts val="2925"/>
              </a:spcBef>
              <a:buSzPct val="143750"/>
              <a:buChar char="•"/>
              <a:tabLst>
                <a:tab pos="321457" algn="l"/>
              </a:tabLst>
            </a:pPr>
            <a:r>
              <a:rPr sz="2250" i="0" spc="-35" dirty="0">
                <a:latin typeface="Arial"/>
                <a:cs typeface="Arial"/>
              </a:rPr>
              <a:t>Variables </a:t>
            </a:r>
            <a:r>
              <a:rPr sz="2250" i="0" spc="-25" dirty="0">
                <a:latin typeface="Arial"/>
                <a:cs typeface="Arial"/>
              </a:rPr>
              <a:t>have </a:t>
            </a:r>
            <a:r>
              <a:rPr sz="2250" i="0" spc="-46" dirty="0">
                <a:latin typeface="Arial"/>
                <a:cs typeface="Arial"/>
              </a:rPr>
              <a:t>a </a:t>
            </a:r>
            <a:r>
              <a:rPr sz="2250" i="0" spc="28" dirty="0">
                <a:latin typeface="Arial"/>
                <a:cs typeface="Arial"/>
              </a:rPr>
              <a:t>type </a:t>
            </a:r>
            <a:r>
              <a:rPr sz="2250" i="0" spc="-7" dirty="0">
                <a:latin typeface="Arial"/>
                <a:cs typeface="Arial"/>
              </a:rPr>
              <a:t>(diﬀerent </a:t>
            </a:r>
            <a:r>
              <a:rPr sz="2250" i="0" spc="11" dirty="0">
                <a:latin typeface="Arial"/>
                <a:cs typeface="Arial"/>
              </a:rPr>
              <a:t>containers </a:t>
            </a:r>
            <a:r>
              <a:rPr sz="2250" i="0" spc="25" dirty="0">
                <a:latin typeface="Arial"/>
                <a:cs typeface="Arial"/>
              </a:rPr>
              <a:t>for </a:t>
            </a:r>
            <a:r>
              <a:rPr sz="2250" i="0" spc="14" dirty="0">
                <a:latin typeface="Arial"/>
                <a:cs typeface="Arial"/>
              </a:rPr>
              <a:t>diﬀerent</a:t>
            </a:r>
            <a:r>
              <a:rPr sz="2250" i="0" spc="116" dirty="0">
                <a:latin typeface="Arial"/>
                <a:cs typeface="Arial"/>
              </a:rPr>
              <a:t> </a:t>
            </a:r>
            <a:r>
              <a:rPr sz="2250" i="0" spc="7" dirty="0">
                <a:latin typeface="Arial"/>
                <a:cs typeface="Arial"/>
              </a:rPr>
              <a:t>objects)</a:t>
            </a:r>
            <a:endParaRPr sz="2250" i="0" dirty="0">
              <a:latin typeface="Arial"/>
              <a:cs typeface="Arial"/>
            </a:endParaRPr>
          </a:p>
          <a:p>
            <a:pPr marL="321457" indent="-312528">
              <a:spcBef>
                <a:spcPts val="2925"/>
              </a:spcBef>
              <a:buSzPct val="143750"/>
              <a:buChar char="•"/>
              <a:tabLst>
                <a:tab pos="321457" algn="l"/>
              </a:tabLst>
            </a:pPr>
            <a:r>
              <a:rPr sz="2250" i="0" spc="-35" dirty="0">
                <a:latin typeface="Arial"/>
                <a:cs typeface="Arial"/>
              </a:rPr>
              <a:t>Variables </a:t>
            </a:r>
            <a:r>
              <a:rPr sz="2250" i="0" spc="-25" dirty="0">
                <a:latin typeface="Arial"/>
                <a:cs typeface="Arial"/>
              </a:rPr>
              <a:t>have </a:t>
            </a:r>
            <a:r>
              <a:rPr sz="2250" i="0" spc="-46" dirty="0">
                <a:latin typeface="Arial"/>
                <a:cs typeface="Arial"/>
              </a:rPr>
              <a:t>a </a:t>
            </a:r>
            <a:r>
              <a:rPr sz="2250" i="0" spc="-11" dirty="0">
                <a:latin typeface="Arial"/>
                <a:cs typeface="Arial"/>
              </a:rPr>
              <a:t>name </a:t>
            </a:r>
            <a:r>
              <a:rPr sz="2250" i="0" spc="-21" dirty="0">
                <a:latin typeface="Arial"/>
                <a:cs typeface="Arial"/>
              </a:rPr>
              <a:t>(unique</a:t>
            </a:r>
            <a:r>
              <a:rPr sz="2250" i="0" spc="127" dirty="0">
                <a:latin typeface="Arial"/>
                <a:cs typeface="Arial"/>
              </a:rPr>
              <a:t> </a:t>
            </a:r>
            <a:r>
              <a:rPr sz="2250" i="0" spc="-7" dirty="0">
                <a:latin typeface="Arial"/>
                <a:cs typeface="Arial"/>
              </a:rPr>
              <a:t>identifier)</a:t>
            </a:r>
            <a:endParaRPr sz="2250" i="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34258" y="4607719"/>
            <a:ext cx="2718643" cy="778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5062" b="1" i="0" spc="-4" dirty="0">
                <a:latin typeface="Courier New"/>
                <a:cs typeface="Courier New"/>
              </a:rPr>
              <a:t>int</a:t>
            </a:r>
            <a:r>
              <a:rPr sz="5062" b="1" i="0" spc="-67" dirty="0">
                <a:latin typeface="Courier New"/>
                <a:cs typeface="Courier New"/>
              </a:rPr>
              <a:t> </a:t>
            </a:r>
            <a:r>
              <a:rPr sz="5062" b="1" i="0" dirty="0">
                <a:latin typeface="Courier New"/>
                <a:cs typeface="Courier New"/>
              </a:rPr>
              <a:t>var</a:t>
            </a:r>
            <a:endParaRPr sz="5062" i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047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5816" y="908720"/>
            <a:ext cx="3009751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-626" dirty="0"/>
              <a:t>V</a:t>
            </a:r>
            <a:r>
              <a:rPr sz="5625" spc="91" dirty="0"/>
              <a:t>ariables</a:t>
            </a:r>
            <a:endParaRPr sz="5625" dirty="0"/>
          </a:p>
        </p:txBody>
      </p:sp>
      <p:sp>
        <p:nvSpPr>
          <p:cNvPr id="3" name="object 3"/>
          <p:cNvSpPr txBox="1"/>
          <p:nvPr/>
        </p:nvSpPr>
        <p:spPr>
          <a:xfrm>
            <a:off x="419695" y="1875235"/>
            <a:ext cx="8286750" cy="35233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457" indent="-312528">
              <a:buSzPct val="143750"/>
              <a:buChar char="•"/>
              <a:tabLst>
                <a:tab pos="321457" algn="l"/>
              </a:tabLst>
            </a:pPr>
            <a:r>
              <a:rPr sz="2250" i="0" spc="-35" dirty="0">
                <a:latin typeface="Arial"/>
                <a:cs typeface="Arial"/>
              </a:rPr>
              <a:t>Variables </a:t>
            </a:r>
            <a:r>
              <a:rPr sz="2250" i="0" spc="-46" dirty="0">
                <a:latin typeface="Arial"/>
                <a:cs typeface="Arial"/>
              </a:rPr>
              <a:t>are</a:t>
            </a:r>
            <a:r>
              <a:rPr sz="2250" i="0" spc="4" dirty="0">
                <a:latin typeface="Arial"/>
                <a:cs typeface="Arial"/>
              </a:rPr>
              <a:t> </a:t>
            </a:r>
            <a:r>
              <a:rPr sz="2250" i="0" spc="11" dirty="0">
                <a:latin typeface="Arial"/>
                <a:cs typeface="Arial"/>
              </a:rPr>
              <a:t>containers</a:t>
            </a:r>
            <a:endParaRPr sz="2250" i="0" dirty="0">
              <a:latin typeface="Arial"/>
              <a:cs typeface="Arial"/>
            </a:endParaRPr>
          </a:p>
          <a:p>
            <a:pPr marL="321457" indent="-312528">
              <a:spcBef>
                <a:spcPts val="2925"/>
              </a:spcBef>
              <a:buSzPct val="143750"/>
              <a:buChar char="•"/>
              <a:tabLst>
                <a:tab pos="321457" algn="l"/>
              </a:tabLst>
            </a:pPr>
            <a:r>
              <a:rPr sz="2250" i="0" spc="-35" dirty="0">
                <a:latin typeface="Arial"/>
                <a:cs typeface="Arial"/>
              </a:rPr>
              <a:t>Variables </a:t>
            </a:r>
            <a:r>
              <a:rPr sz="2250" i="0" spc="-25" dirty="0">
                <a:latin typeface="Arial"/>
                <a:cs typeface="Arial"/>
              </a:rPr>
              <a:t>have </a:t>
            </a:r>
            <a:r>
              <a:rPr sz="2250" i="0" spc="-46" dirty="0">
                <a:latin typeface="Arial"/>
                <a:cs typeface="Arial"/>
              </a:rPr>
              <a:t>a </a:t>
            </a:r>
            <a:r>
              <a:rPr sz="2250" i="0" spc="28" dirty="0">
                <a:latin typeface="Arial"/>
                <a:cs typeface="Arial"/>
              </a:rPr>
              <a:t>type </a:t>
            </a:r>
            <a:r>
              <a:rPr sz="2250" i="0" spc="-7" dirty="0">
                <a:latin typeface="Arial"/>
                <a:cs typeface="Arial"/>
              </a:rPr>
              <a:t>(diﬀerent </a:t>
            </a:r>
            <a:r>
              <a:rPr sz="2250" i="0" spc="11" dirty="0">
                <a:latin typeface="Arial"/>
                <a:cs typeface="Arial"/>
              </a:rPr>
              <a:t>containers </a:t>
            </a:r>
            <a:r>
              <a:rPr sz="2250" i="0" spc="25" dirty="0">
                <a:latin typeface="Arial"/>
                <a:cs typeface="Arial"/>
              </a:rPr>
              <a:t>for </a:t>
            </a:r>
            <a:r>
              <a:rPr sz="2250" i="0" spc="14" dirty="0">
                <a:latin typeface="Arial"/>
                <a:cs typeface="Arial"/>
              </a:rPr>
              <a:t>diﬀerent</a:t>
            </a:r>
            <a:r>
              <a:rPr sz="2250" i="0" spc="116" dirty="0">
                <a:latin typeface="Arial"/>
                <a:cs typeface="Arial"/>
              </a:rPr>
              <a:t> </a:t>
            </a:r>
            <a:r>
              <a:rPr sz="2250" i="0" spc="7" dirty="0">
                <a:latin typeface="Arial"/>
                <a:cs typeface="Arial"/>
              </a:rPr>
              <a:t>objects)</a:t>
            </a:r>
            <a:endParaRPr sz="2250" i="0" dirty="0">
              <a:latin typeface="Arial"/>
              <a:cs typeface="Arial"/>
            </a:endParaRPr>
          </a:p>
          <a:p>
            <a:pPr marL="321457" indent="-312528">
              <a:spcBef>
                <a:spcPts val="2925"/>
              </a:spcBef>
              <a:buSzPct val="143750"/>
              <a:buChar char="•"/>
              <a:tabLst>
                <a:tab pos="321457" algn="l"/>
              </a:tabLst>
            </a:pPr>
            <a:r>
              <a:rPr sz="2250" i="0" spc="-35" dirty="0">
                <a:latin typeface="Arial"/>
                <a:cs typeface="Arial"/>
              </a:rPr>
              <a:t>Variables </a:t>
            </a:r>
            <a:r>
              <a:rPr sz="2250" i="0" spc="-25" dirty="0">
                <a:latin typeface="Arial"/>
                <a:cs typeface="Arial"/>
              </a:rPr>
              <a:t>have </a:t>
            </a:r>
            <a:r>
              <a:rPr sz="2250" i="0" spc="-46" dirty="0">
                <a:latin typeface="Arial"/>
                <a:cs typeface="Arial"/>
              </a:rPr>
              <a:t>a </a:t>
            </a:r>
            <a:r>
              <a:rPr sz="2250" i="0" spc="-11" dirty="0">
                <a:latin typeface="Arial"/>
                <a:cs typeface="Arial"/>
              </a:rPr>
              <a:t>name </a:t>
            </a:r>
            <a:r>
              <a:rPr sz="2250" i="0" spc="-21" dirty="0">
                <a:latin typeface="Arial"/>
                <a:cs typeface="Arial"/>
              </a:rPr>
              <a:t>(unique</a:t>
            </a:r>
            <a:r>
              <a:rPr sz="2250" i="0" spc="127" dirty="0">
                <a:latin typeface="Arial"/>
                <a:cs typeface="Arial"/>
              </a:rPr>
              <a:t> </a:t>
            </a:r>
            <a:r>
              <a:rPr sz="2250" i="0" spc="-7" dirty="0">
                <a:latin typeface="Arial"/>
                <a:cs typeface="Arial"/>
              </a:rPr>
              <a:t>identifier)</a:t>
            </a:r>
            <a:endParaRPr sz="2250" i="0" dirty="0">
              <a:latin typeface="Arial"/>
              <a:cs typeface="Arial"/>
            </a:endParaRPr>
          </a:p>
          <a:p>
            <a:pPr marL="321457" indent="-312528">
              <a:spcBef>
                <a:spcPts val="2925"/>
              </a:spcBef>
              <a:buSzPct val="143750"/>
              <a:buChar char="•"/>
              <a:tabLst>
                <a:tab pos="321457" algn="l"/>
              </a:tabLst>
            </a:pPr>
            <a:r>
              <a:rPr sz="2250" i="0" spc="-35" dirty="0">
                <a:latin typeface="Arial"/>
                <a:cs typeface="Arial"/>
              </a:rPr>
              <a:t>Variables </a:t>
            </a:r>
            <a:r>
              <a:rPr sz="2250" i="0" spc="21" dirty="0">
                <a:latin typeface="Arial"/>
                <a:cs typeface="Arial"/>
              </a:rPr>
              <a:t>contain </a:t>
            </a:r>
            <a:r>
              <a:rPr sz="2250" i="0" spc="28" dirty="0">
                <a:latin typeface="Arial"/>
                <a:cs typeface="Arial"/>
              </a:rPr>
              <a:t>“instances </a:t>
            </a:r>
            <a:r>
              <a:rPr sz="2250" i="0" spc="39" dirty="0">
                <a:latin typeface="Arial"/>
                <a:cs typeface="Arial"/>
              </a:rPr>
              <a:t>of </a:t>
            </a:r>
            <a:r>
              <a:rPr sz="2250" i="0" spc="11" dirty="0">
                <a:latin typeface="Arial"/>
                <a:cs typeface="Arial"/>
              </a:rPr>
              <a:t>the </a:t>
            </a:r>
            <a:r>
              <a:rPr sz="2250" i="0" spc="28" dirty="0">
                <a:latin typeface="Arial"/>
                <a:cs typeface="Arial"/>
              </a:rPr>
              <a:t>type </a:t>
            </a:r>
            <a:r>
              <a:rPr sz="2250" i="0" spc="7" dirty="0">
                <a:latin typeface="Arial"/>
                <a:cs typeface="Arial"/>
              </a:rPr>
              <a:t>they </a:t>
            </a:r>
            <a:r>
              <a:rPr sz="2250" i="0" spc="-46" dirty="0">
                <a:latin typeface="Arial"/>
                <a:cs typeface="Arial"/>
              </a:rPr>
              <a:t>are </a:t>
            </a:r>
            <a:r>
              <a:rPr sz="2250" i="0" spc="11" dirty="0">
                <a:latin typeface="Arial"/>
                <a:cs typeface="Arial"/>
              </a:rPr>
              <a:t>created</a:t>
            </a:r>
            <a:r>
              <a:rPr sz="2250" i="0" spc="-28" dirty="0">
                <a:latin typeface="Arial"/>
                <a:cs typeface="Arial"/>
              </a:rPr>
              <a:t> </a:t>
            </a:r>
            <a:r>
              <a:rPr sz="2250" i="0" spc="70" dirty="0">
                <a:latin typeface="Arial"/>
                <a:cs typeface="Arial"/>
              </a:rPr>
              <a:t>for”</a:t>
            </a:r>
            <a:endParaRPr sz="2250" i="0" dirty="0">
              <a:latin typeface="Arial"/>
              <a:cs typeface="Arial"/>
            </a:endParaRPr>
          </a:p>
          <a:p>
            <a:pPr marL="2223413">
              <a:spcBef>
                <a:spcPts val="1941"/>
              </a:spcBef>
            </a:pPr>
            <a:r>
              <a:rPr sz="5062" b="1" i="0" spc="-4" dirty="0">
                <a:latin typeface="Courier New"/>
                <a:cs typeface="Courier New"/>
              </a:rPr>
              <a:t>int</a:t>
            </a:r>
            <a:r>
              <a:rPr sz="5062" b="1" i="0" spc="-49" dirty="0">
                <a:latin typeface="Courier New"/>
                <a:cs typeface="Courier New"/>
              </a:rPr>
              <a:t> </a:t>
            </a:r>
            <a:r>
              <a:rPr sz="5062" b="1" i="0" spc="-4" dirty="0">
                <a:latin typeface="Courier New"/>
                <a:cs typeface="Courier New"/>
              </a:rPr>
              <a:t>var=3;</a:t>
            </a:r>
            <a:endParaRPr sz="5062" i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72820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703471"/>
            <a:ext cx="7886700" cy="4351338"/>
          </a:xfrm>
        </p:spPr>
        <p:txBody>
          <a:bodyPr/>
          <a:lstStyle/>
          <a:p>
            <a:r>
              <a:rPr lang="en-GB" dirty="0"/>
              <a:t>These are all valid variable declarations: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These are NOT! But why are they wrong?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508104" y="1644069"/>
            <a:ext cx="26048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6A3E3E"/>
                </a:solidFill>
                <a:latin typeface="Consolas" panose="020B0609020204030204" pitchFamily="49" charset="0"/>
              </a:rPr>
              <a:t>numPasses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6A3E3E"/>
                </a:solidFill>
                <a:latin typeface="Consolas" panose="020B0609020204030204" pitchFamily="49" charset="0"/>
              </a:rPr>
              <a:t>feesPaid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6A3E3E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grade</a:t>
            </a:r>
            <a:r>
              <a:rPr lang="en-GB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;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5616" y="3789040"/>
            <a:ext cx="27363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GB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boolean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2place;</a:t>
            </a:r>
          </a:p>
          <a:p>
            <a:r>
              <a:rPr lang="en-GB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pass grade;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40233" y="4925535"/>
            <a:ext cx="4467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Programmers love short-hand writing.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dirty="0"/>
              <a:t>Lazy but efficient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dirty="0"/>
              <a:t>Saves typing 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196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8719"/>
            <a:ext cx="7886700" cy="1325563"/>
          </a:xfrm>
        </p:spPr>
        <p:txBody>
          <a:bodyPr/>
          <a:lstStyle/>
          <a:p>
            <a:r>
              <a:rPr lang="en-GB" dirty="0"/>
              <a:t>Constants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500" dirty="0"/>
              <a:t>Sometimes we just want to represent a single value, these are called c</a:t>
            </a:r>
            <a:r>
              <a:rPr lang="en-US" sz="1500" i="1" dirty="0"/>
              <a:t>onstants</a:t>
            </a:r>
          </a:p>
          <a:p>
            <a:pPr lvl="1"/>
            <a:r>
              <a:rPr lang="en-US" sz="1350" dirty="0"/>
              <a:t>e.g. integer1 = 10;    </a:t>
            </a:r>
            <a:r>
              <a:rPr lang="en-US" sz="1350" dirty="0">
                <a:solidFill>
                  <a:srgbClr val="92D050"/>
                </a:solidFill>
              </a:rPr>
              <a:t>//10 is a constant</a:t>
            </a:r>
            <a:endParaRPr lang="en-US" sz="1500" dirty="0"/>
          </a:p>
          <a:p>
            <a:pPr lvl="1"/>
            <a:r>
              <a:rPr lang="en-US" sz="1350" dirty="0"/>
              <a:t>Integer constants, or integers: 23 and -67 </a:t>
            </a:r>
            <a:endParaRPr lang="en-US" sz="1500" dirty="0"/>
          </a:p>
          <a:p>
            <a:pPr lvl="1"/>
            <a:r>
              <a:rPr lang="en-US" sz="1350" dirty="0"/>
              <a:t>Floating-point constants, floating-point numbers:</a:t>
            </a:r>
          </a:p>
          <a:p>
            <a:pPr lvl="2"/>
            <a:r>
              <a:rPr lang="en-US" sz="1200" dirty="0"/>
              <a:t>12.34</a:t>
            </a:r>
          </a:p>
          <a:p>
            <a:pPr lvl="2"/>
            <a:r>
              <a:rPr lang="en-US" sz="1200" dirty="0"/>
              <a:t>25.60 </a:t>
            </a:r>
            <a:endParaRPr lang="en-US" sz="1350" dirty="0"/>
          </a:p>
          <a:p>
            <a:pPr lvl="1"/>
            <a:r>
              <a:rPr lang="en-US" sz="1350" dirty="0"/>
              <a:t>Character constants, or characters: 'a' and '5'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28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Constants and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now, we’ll </a:t>
            </a:r>
            <a:r>
              <a:rPr lang="en-GB" b="1" dirty="0"/>
              <a:t>hardcode </a:t>
            </a:r>
            <a:r>
              <a:rPr lang="en-GB" dirty="0"/>
              <a:t>values (i.e. </a:t>
            </a:r>
            <a:r>
              <a:rPr lang="en-GB" i="1" dirty="0"/>
              <a:t>constants</a:t>
            </a:r>
            <a:r>
              <a:rPr lang="en-GB" dirty="0"/>
              <a:t>) into our </a:t>
            </a:r>
            <a:r>
              <a:rPr lang="en-GB" b="1" dirty="0"/>
              <a:t>variables;</a:t>
            </a:r>
            <a:r>
              <a:rPr lang="en-GB" dirty="0"/>
              <a:t> e.g.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8650" y="2741808"/>
            <a:ext cx="41686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6A3E3E"/>
                </a:solidFill>
                <a:latin typeface="Consolas" panose="020B0609020204030204" pitchFamily="49" charset="0"/>
              </a:rPr>
              <a:t>numPasses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42;</a:t>
            </a:r>
          </a:p>
          <a:p>
            <a:r>
              <a:rPr lang="en-GB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6A3E3E"/>
                </a:solidFill>
                <a:latin typeface="Consolas" panose="020B0609020204030204" pitchFamily="49" charset="0"/>
              </a:rPr>
              <a:t>feesPaid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6A3E3E"/>
                </a:solidFill>
                <a:latin typeface="Consolas" panose="020B0609020204030204" pitchFamily="49" charset="0"/>
              </a:rPr>
              <a:t>grade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grade = </a:t>
            </a:r>
            <a:r>
              <a:rPr lang="en-GB" dirty="0">
                <a:solidFill>
                  <a:srgbClr val="2A00FF"/>
                </a:solidFill>
                <a:latin typeface="Consolas" panose="020B0609020204030204" pitchFamily="49" charset="0"/>
              </a:rPr>
              <a:t>'B'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grade = </a:t>
            </a:r>
            <a:r>
              <a:rPr lang="en-GB" dirty="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43808" y="4198955"/>
            <a:ext cx="1890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What happens here?</a:t>
            </a:r>
          </a:p>
        </p:txBody>
      </p:sp>
      <p:sp>
        <p:nvSpPr>
          <p:cNvPr id="6" name="Right Arrow 5"/>
          <p:cNvSpPr/>
          <p:nvPr/>
        </p:nvSpPr>
        <p:spPr>
          <a:xfrm rot="10800000">
            <a:off x="2165361" y="4237717"/>
            <a:ext cx="687575" cy="545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4930312" y="4486577"/>
            <a:ext cx="35850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6A3E3E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grade</a:t>
            </a:r>
            <a:r>
              <a:rPr lang="en-GB" b="1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0D8A8"/>
                </a:highlight>
                <a:latin typeface="Consolas" panose="020B0609020204030204" pitchFamily="49" charset="0"/>
              </a:rPr>
              <a:t>grade = </a:t>
            </a:r>
            <a:r>
              <a:rPr lang="en-GB" dirty="0">
                <a:solidFill>
                  <a:srgbClr val="2A00FF"/>
                </a:solidFill>
                <a:highlight>
                  <a:srgbClr val="F0D8A8"/>
                </a:highlight>
                <a:latin typeface="Consolas" panose="020B0609020204030204" pitchFamily="49" charset="0"/>
              </a:rPr>
              <a:t>'B'</a:t>
            </a:r>
            <a:r>
              <a:rPr lang="en-GB" dirty="0">
                <a:solidFill>
                  <a:srgbClr val="000000"/>
                </a:solidFill>
                <a:highlight>
                  <a:srgbClr val="F0D8A8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System.out.println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grade);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0D8A8"/>
                </a:highlight>
                <a:latin typeface="Consolas" panose="020B0609020204030204" pitchFamily="49" charset="0"/>
              </a:rPr>
              <a:t>grade = </a:t>
            </a:r>
            <a:r>
              <a:rPr lang="en-GB" dirty="0">
                <a:solidFill>
                  <a:srgbClr val="2A00FF"/>
                </a:solidFill>
                <a:highlight>
                  <a:srgbClr val="F0D8A8"/>
                </a:highlight>
                <a:latin typeface="Consolas" panose="020B0609020204030204" pitchFamily="49" charset="0"/>
              </a:rPr>
              <a:t>'A'</a:t>
            </a:r>
            <a:r>
              <a:rPr lang="en-GB" dirty="0">
                <a:solidFill>
                  <a:srgbClr val="000000"/>
                </a:solidFill>
                <a:highlight>
                  <a:srgbClr val="F0D8A8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System.out.println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grade);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98703" y="5288876"/>
            <a:ext cx="1890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Does this help to explain?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026263" y="5316348"/>
            <a:ext cx="687575" cy="545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14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706243"/>
            <a:ext cx="7886700" cy="1325563"/>
          </a:xfrm>
        </p:spPr>
        <p:txBody>
          <a:bodyPr/>
          <a:lstStyle/>
          <a:p>
            <a:r>
              <a:rPr lang="en-US" dirty="0"/>
              <a:t>Arithmetic Operators and Operator Precedence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2477692"/>
            <a:ext cx="6447501" cy="2986887"/>
          </a:xfrm>
        </p:spPr>
        <p:txBody>
          <a:bodyPr>
            <a:normAutofit fontScale="77500" lnSpcReduction="20000"/>
          </a:bodyPr>
          <a:lstStyle/>
          <a:p>
            <a:pPr marL="457200" indent="-457200"/>
            <a:r>
              <a:rPr lang="en-US" dirty="0"/>
              <a:t>To operate on the numeric types, we have five arithmetic operators</a:t>
            </a:r>
          </a:p>
          <a:p>
            <a:pPr marL="742950" lvl="1" indent="-400050"/>
            <a:r>
              <a:rPr lang="en-US" sz="2400" b="1" dirty="0">
                <a:solidFill>
                  <a:srgbClr val="231F20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231F2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31F20"/>
                </a:solidFill>
              </a:rPr>
              <a:t>	addition</a:t>
            </a:r>
          </a:p>
          <a:p>
            <a:pPr marL="742950" lvl="1" indent="-400050"/>
            <a:r>
              <a:rPr lang="en-US" sz="2400" b="1" dirty="0">
                <a:solidFill>
                  <a:srgbClr val="231F2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231F2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31F20"/>
                </a:solidFill>
              </a:rPr>
              <a:t>	subtraction</a:t>
            </a:r>
          </a:p>
          <a:p>
            <a:pPr marL="742950" lvl="1" indent="-400050"/>
            <a:r>
              <a:rPr lang="en-US" sz="2400" b="1" dirty="0">
                <a:solidFill>
                  <a:srgbClr val="231F20"/>
                </a:solidFill>
                <a:latin typeface="Consolas" panose="020B0609020204030204" pitchFamily="49" charset="0"/>
              </a:rPr>
              <a:t>*</a:t>
            </a:r>
            <a:r>
              <a:rPr lang="en-US" sz="2175" dirty="0">
                <a:solidFill>
                  <a:srgbClr val="231F2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31F20"/>
                </a:solidFill>
              </a:rPr>
              <a:t>	multiplication</a:t>
            </a:r>
          </a:p>
          <a:p>
            <a:pPr marL="742950" lvl="1" indent="-400050"/>
            <a:r>
              <a:rPr lang="en-US" sz="2400" b="1" dirty="0">
                <a:solidFill>
                  <a:srgbClr val="231F20"/>
                </a:solidFill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231F2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31F20"/>
                </a:solidFill>
              </a:rPr>
              <a:t>	division</a:t>
            </a:r>
          </a:p>
          <a:p>
            <a:pPr marL="742950" lvl="1" indent="-400050"/>
            <a:r>
              <a:rPr lang="en-US" sz="2400" b="1" dirty="0">
                <a:solidFill>
                  <a:srgbClr val="231F20"/>
                </a:solidFill>
                <a:latin typeface="Consolas" panose="020B0609020204030204" pitchFamily="49" charset="0"/>
              </a:rPr>
              <a:t>%</a:t>
            </a:r>
            <a:r>
              <a:rPr lang="en-US" b="1" dirty="0">
                <a:solidFill>
                  <a:srgbClr val="231F2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31F20"/>
                </a:solidFill>
              </a:rPr>
              <a:t>	mod (remainder) (5 mod 2 =  1) because 2 goes into 5 twice.</a:t>
            </a:r>
            <a:endParaRPr lang="en-US" sz="2100" dirty="0">
              <a:solidFill>
                <a:srgbClr val="231F20"/>
              </a:solidFill>
            </a:endParaRPr>
          </a:p>
          <a:p>
            <a:pPr marL="457200" indent="-457200"/>
            <a:r>
              <a:rPr lang="en-US" dirty="0">
                <a:solidFill>
                  <a:srgbClr val="231F20"/>
                </a:solidFill>
              </a:rPr>
              <a:t>Unary operator: operator that has one operand</a:t>
            </a:r>
          </a:p>
          <a:p>
            <a:pPr marL="757238" lvl="1" indent="-457200"/>
            <a:r>
              <a:rPr lang="en-US" dirty="0">
                <a:solidFill>
                  <a:srgbClr val="231F20"/>
                </a:solidFill>
              </a:rPr>
              <a:t>+  or  –  can be unary (positive or negative)</a:t>
            </a:r>
          </a:p>
          <a:p>
            <a:pPr marL="457200" indent="-457200"/>
            <a:r>
              <a:rPr lang="en-US" dirty="0">
                <a:solidFill>
                  <a:srgbClr val="231F20"/>
                </a:solidFill>
              </a:rPr>
              <a:t>Binary operator:</a:t>
            </a:r>
            <a:r>
              <a:rPr lang="en-US" b="1" dirty="0">
                <a:solidFill>
                  <a:srgbClr val="231F20"/>
                </a:solidFill>
              </a:rPr>
              <a:t> </a:t>
            </a:r>
            <a:r>
              <a:rPr lang="en-US" dirty="0">
                <a:solidFill>
                  <a:srgbClr val="231F20"/>
                </a:solidFill>
              </a:rPr>
              <a:t>operator that has two operands</a:t>
            </a:r>
          </a:p>
          <a:p>
            <a:pPr marL="757238" lvl="1" indent="-457200"/>
            <a:r>
              <a:rPr lang="en-US" dirty="0">
                <a:solidFill>
                  <a:srgbClr val="231F20"/>
                </a:solidFill>
              </a:rPr>
              <a:t>+, -, *,  /,  %   must be binary</a:t>
            </a:r>
          </a:p>
          <a:p>
            <a:pPr marL="300038" lvl="1" indent="0">
              <a:buNone/>
            </a:pPr>
            <a:r>
              <a:rPr lang="en-US" dirty="0">
                <a:solidFill>
                  <a:srgbClr val="231F20"/>
                </a:solidFill>
              </a:rPr>
              <a:t>For example:  </a:t>
            </a:r>
            <a:r>
              <a:rPr lang="en-GB" dirty="0"/>
              <a:t>3 − −2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6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 of Precedence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967164"/>
            <a:ext cx="6447501" cy="377189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Java has rules over the order of precedence of operators:</a:t>
            </a:r>
          </a:p>
          <a:p>
            <a:pPr marL="685800" lvl="2" indent="0">
              <a:buNone/>
            </a:pPr>
            <a:r>
              <a:rPr lang="en-US" dirty="0">
                <a:solidFill>
                  <a:srgbClr val="000000"/>
                </a:solidFill>
              </a:rPr>
              <a:t>	</a:t>
            </a:r>
          </a:p>
          <a:p>
            <a:pPr marL="757238" lvl="1" indent="-457200">
              <a:buNone/>
            </a:pPr>
            <a:r>
              <a:rPr lang="en-US" dirty="0">
                <a:solidFill>
                  <a:srgbClr val="000000"/>
                </a:solidFill>
              </a:rPr>
              <a:t>1.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 / %</a:t>
            </a:r>
            <a:r>
              <a:rPr lang="en-US" dirty="0">
                <a:solidFill>
                  <a:srgbClr val="000000"/>
                </a:solidFill>
              </a:rPr>
              <a:t>		(same precedence)</a:t>
            </a:r>
          </a:p>
          <a:p>
            <a:pPr marL="757238" lvl="1" indent="-457200">
              <a:buNone/>
            </a:pPr>
            <a:r>
              <a:rPr lang="en-US" dirty="0">
                <a:solidFill>
                  <a:srgbClr val="000000"/>
                </a:solidFill>
              </a:rPr>
              <a:t>2.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	-</a:t>
            </a:r>
            <a:r>
              <a:rPr lang="en-US" dirty="0">
                <a:solidFill>
                  <a:srgbClr val="000000"/>
                </a:solidFill>
              </a:rPr>
              <a:t>		(same precedence)</a:t>
            </a:r>
          </a:p>
          <a:p>
            <a:pPr marL="1057275" lvl="2" indent="-457200"/>
            <a:endParaRPr lang="en-US" dirty="0">
              <a:solidFill>
                <a:srgbClr val="000000"/>
              </a:solidFill>
            </a:endParaRPr>
          </a:p>
          <a:p>
            <a:pPr marL="457200" indent="-457200"/>
            <a:r>
              <a:rPr lang="en-US" dirty="0">
                <a:solidFill>
                  <a:srgbClr val="000000"/>
                </a:solidFill>
              </a:rPr>
              <a:t>Operators in 1 have a higher precedence than operators in 2</a:t>
            </a:r>
          </a:p>
          <a:p>
            <a:pPr marL="1057275" lvl="2" indent="-457200"/>
            <a:endParaRPr lang="en-US" dirty="0">
              <a:solidFill>
                <a:srgbClr val="000000"/>
              </a:solidFill>
            </a:endParaRPr>
          </a:p>
          <a:p>
            <a:pPr marL="457200" indent="-457200"/>
            <a:r>
              <a:rPr lang="en-US" dirty="0"/>
              <a:t>When operators have the same level of precedence, operations are performed from </a:t>
            </a:r>
            <a:r>
              <a:rPr lang="en-US" b="1" dirty="0"/>
              <a:t>left</a:t>
            </a:r>
            <a:r>
              <a:rPr lang="en-US" dirty="0"/>
              <a:t> to </a:t>
            </a:r>
            <a:r>
              <a:rPr lang="en-US" b="1" dirty="0"/>
              <a:t>right</a:t>
            </a:r>
          </a:p>
          <a:p>
            <a:pPr marL="757238" lvl="1" indent="-457200"/>
            <a:r>
              <a:rPr lang="en-US" dirty="0"/>
              <a:t>We can use parenthesis to avoid confusion here 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757238" lvl="1" indent="-457200"/>
            <a:r>
              <a:rPr lang="en-US" dirty="0"/>
              <a:t>Think </a:t>
            </a:r>
            <a:r>
              <a:rPr lang="en-US" dirty="0" err="1"/>
              <a:t>Maths</a:t>
            </a:r>
            <a:r>
              <a:rPr lang="en-US" dirty="0"/>
              <a:t> and BODMAS / BIDMAS</a:t>
            </a:r>
          </a:p>
          <a:p>
            <a:pPr marL="757238" lvl="1" indent="-457200"/>
            <a:r>
              <a:rPr lang="en-GB" dirty="0">
                <a:latin typeface="Consolas" panose="020B0609020204030204" pitchFamily="49" charset="0"/>
              </a:rPr>
              <a:t>Brackets, Orders, Division, Multiplication, Addition, Subtraction.</a:t>
            </a:r>
          </a:p>
          <a:p>
            <a:pPr marL="757238" lvl="1" indent="-457200"/>
            <a:r>
              <a:rPr lang="en-GB" dirty="0">
                <a:latin typeface="Consolas" panose="020B0609020204030204" pitchFamily="49" charset="0"/>
              </a:rPr>
              <a:t>Brackets, Indices, Division, Multiplication, Addition, Subtraction.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760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can handle a range of expressions:</a:t>
            </a:r>
            <a:endParaRPr lang="en-US" sz="1500" dirty="0"/>
          </a:p>
          <a:p>
            <a:r>
              <a:rPr lang="en-US" b="1" dirty="0"/>
              <a:t>Integral</a:t>
            </a:r>
            <a:r>
              <a:rPr lang="en-US" dirty="0"/>
              <a:t> expressions (all operands are whole number </a:t>
            </a:r>
            <a:r>
              <a:rPr lang="en-US" b="1" dirty="0"/>
              <a:t>constants </a:t>
            </a:r>
            <a:r>
              <a:rPr lang="en-US" dirty="0"/>
              <a:t>or </a:t>
            </a:r>
            <a:r>
              <a:rPr lang="en-US" b="1" dirty="0"/>
              <a:t>variables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All operands are integers</a:t>
            </a:r>
            <a:endParaRPr lang="en-US" sz="1500" dirty="0"/>
          </a:p>
          <a:p>
            <a:pPr lvl="2">
              <a:buNone/>
            </a:pPr>
            <a:r>
              <a:rPr lang="en-US" sz="2550" dirty="0">
                <a:latin typeface="Consolas" panose="020B0609020204030204" pitchFamily="49" charset="0"/>
              </a:rPr>
              <a:t>2 + 3 * 5</a:t>
            </a:r>
          </a:p>
          <a:p>
            <a:pPr lvl="2">
              <a:buNone/>
            </a:pPr>
            <a:r>
              <a:rPr lang="en-US" sz="2550" dirty="0">
                <a:latin typeface="Consolas" panose="020B0609020204030204" pitchFamily="49" charset="0"/>
              </a:rPr>
              <a:t>3 + a – b / 7</a:t>
            </a:r>
          </a:p>
          <a:p>
            <a:pPr lvl="2">
              <a:buNone/>
            </a:pPr>
            <a:r>
              <a:rPr lang="en-US" sz="2550" dirty="0">
                <a:latin typeface="Consolas" panose="020B0609020204030204" pitchFamily="49" charset="0"/>
              </a:rPr>
              <a:t>a + 2 * (b – z) + 18</a:t>
            </a:r>
            <a:endParaRPr lang="en-US" dirty="0"/>
          </a:p>
          <a:p>
            <a:r>
              <a:rPr lang="en-US" b="1" dirty="0"/>
              <a:t>Floating-point </a:t>
            </a:r>
            <a:r>
              <a:rPr lang="en-US" dirty="0"/>
              <a:t>or decimal expressions </a:t>
            </a:r>
          </a:p>
          <a:p>
            <a:pPr lvl="1"/>
            <a:r>
              <a:rPr lang="en-US" dirty="0"/>
              <a:t>All operands are floating point numbers</a:t>
            </a:r>
          </a:p>
          <a:p>
            <a:pPr lvl="2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231F20"/>
                </a:solidFill>
                <a:latin typeface="Consolas" panose="020B0609020204030204" pitchFamily="49" charset="0"/>
              </a:rPr>
              <a:t>12.8 * 17.5 – 34.50</a:t>
            </a:r>
          </a:p>
          <a:p>
            <a:pPr lvl="2">
              <a:buNone/>
            </a:pPr>
            <a:r>
              <a:rPr lang="en-US" dirty="0">
                <a:solidFill>
                  <a:srgbClr val="231F20"/>
                </a:solidFill>
                <a:latin typeface="Consolas" panose="020B0609020204030204" pitchFamily="49" charset="0"/>
              </a:rPr>
              <a:t>	x * 10.5 + y - 16.2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28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Mixed expressions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Operands of different types</a:t>
            </a:r>
          </a:p>
          <a:p>
            <a:pPr lvl="1">
              <a:lnSpc>
                <a:spcPct val="90000"/>
              </a:lnSpc>
              <a:buNone/>
            </a:pPr>
            <a:r>
              <a:rPr lang="en-US" sz="1500" dirty="0"/>
              <a:t>	</a:t>
            </a:r>
            <a:r>
              <a:rPr lang="en-US" sz="1500" dirty="0">
                <a:solidFill>
                  <a:srgbClr val="231F20"/>
                </a:solidFill>
              </a:rPr>
              <a:t>2 + 3.5    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1500" dirty="0">
                <a:solidFill>
                  <a:srgbClr val="231F20"/>
                </a:solidFill>
              </a:rPr>
              <a:t>	6 / 4 + 3.9</a:t>
            </a:r>
            <a:endParaRPr lang="en-US" dirty="0">
              <a:solidFill>
                <a:srgbClr val="231F2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231F20"/>
                </a:solidFill>
              </a:rPr>
              <a:t>Integer operands yield an integer result; floating-point numbers yield floating-point results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231F20"/>
                </a:solidFill>
              </a:rPr>
              <a:t>If </a:t>
            </a:r>
            <a:r>
              <a:rPr lang="en-US" b="1" dirty="0">
                <a:solidFill>
                  <a:srgbClr val="231F20"/>
                </a:solidFill>
              </a:rPr>
              <a:t>both types </a:t>
            </a:r>
            <a:r>
              <a:rPr lang="en-US" dirty="0">
                <a:solidFill>
                  <a:srgbClr val="231F20"/>
                </a:solidFill>
              </a:rPr>
              <a:t>of operands are present, the result is a floating-point number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231F20"/>
                </a:solidFill>
              </a:rPr>
              <a:t>This is called </a:t>
            </a:r>
            <a:r>
              <a:rPr lang="en-US" b="1" dirty="0">
                <a:solidFill>
                  <a:srgbClr val="231F20"/>
                </a:solidFill>
              </a:rPr>
              <a:t>implicit type coercion </a:t>
            </a:r>
            <a:r>
              <a:rPr lang="en-US" dirty="0">
                <a:solidFill>
                  <a:srgbClr val="231F20"/>
                </a:solidFill>
              </a:rPr>
              <a:t>(</a:t>
            </a:r>
            <a:r>
              <a:rPr lang="en-US" b="1" dirty="0">
                <a:solidFill>
                  <a:srgbClr val="231F20"/>
                </a:solidFill>
              </a:rPr>
              <a:t>promotion</a:t>
            </a:r>
            <a:r>
              <a:rPr lang="en-US" dirty="0">
                <a:solidFill>
                  <a:srgbClr val="231F20"/>
                </a:solidFill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231F20"/>
                </a:solidFill>
              </a:rPr>
              <a:t>The </a:t>
            </a:r>
            <a:r>
              <a:rPr lang="en-US" b="1" dirty="0">
                <a:solidFill>
                  <a:srgbClr val="231F20"/>
                </a:solidFill>
              </a:rPr>
              <a:t>integers </a:t>
            </a:r>
            <a:r>
              <a:rPr lang="en-US" dirty="0">
                <a:solidFill>
                  <a:srgbClr val="231F20"/>
                </a:solidFill>
              </a:rPr>
              <a:t>are </a:t>
            </a:r>
            <a:r>
              <a:rPr lang="en-US" b="1" dirty="0">
                <a:solidFill>
                  <a:srgbClr val="231F20"/>
                </a:solidFill>
              </a:rPr>
              <a:t>promoted </a:t>
            </a:r>
            <a:r>
              <a:rPr lang="en-US" dirty="0">
                <a:solidFill>
                  <a:srgbClr val="231F20"/>
                </a:solidFill>
              </a:rPr>
              <a:t>to </a:t>
            </a:r>
            <a:r>
              <a:rPr lang="en-US" b="1" dirty="0">
                <a:solidFill>
                  <a:srgbClr val="231F20"/>
                </a:solidFill>
              </a:rPr>
              <a:t>floating point </a:t>
            </a:r>
            <a:r>
              <a:rPr lang="en-US" dirty="0">
                <a:solidFill>
                  <a:srgbClr val="231F20"/>
                </a:solidFill>
              </a:rPr>
              <a:t>numbers</a:t>
            </a:r>
            <a:endParaRPr lang="en-US" sz="1500" dirty="0">
              <a:solidFill>
                <a:srgbClr val="231F2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Precedence rules are still followed!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28328" y="214938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 + 3.5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2186" y="149436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Integral </a:t>
            </a:r>
            <a:r>
              <a:rPr lang="en-GB" u="sng" dirty="0"/>
              <a:t>Expression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6422905" y="269719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Floating Expression</a:t>
            </a:r>
            <a:endParaRPr lang="en-US" u="sng" dirty="0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5942436" y="1879240"/>
            <a:ext cx="153403" cy="275420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60232" y="2462185"/>
            <a:ext cx="98930" cy="26141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189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500062"/>
            <a:ext cx="7886700" cy="1325563"/>
          </a:xfrm>
        </p:spPr>
        <p:txBody>
          <a:bodyPr/>
          <a:lstStyle/>
          <a:p>
            <a:r>
              <a:rPr lang="en-GB" dirty="0"/>
              <a:t>Explicit Type Conversion (Casting)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make an expression produce a data type we want by </a:t>
            </a:r>
            <a:r>
              <a:rPr lang="en-US" i="1" dirty="0"/>
              <a:t>casting</a:t>
            </a:r>
          </a:p>
          <a:p>
            <a:pPr lvl="1"/>
            <a:r>
              <a:rPr lang="en-US" dirty="0"/>
              <a:t>Used to avoid implicit type coercion</a:t>
            </a:r>
          </a:p>
          <a:p>
            <a:pPr lvl="1"/>
            <a:r>
              <a:rPr lang="en-US" dirty="0"/>
              <a:t>Expression evaluated first, then type converted</a:t>
            </a:r>
          </a:p>
          <a:p>
            <a:pPr lvl="1"/>
            <a:r>
              <a:rPr lang="en-US" dirty="0"/>
              <a:t>Involves a possible loss of data, so needs explicitly stating</a:t>
            </a:r>
            <a:endParaRPr lang="en-US" sz="1500" dirty="0"/>
          </a:p>
          <a:p>
            <a:r>
              <a:rPr lang="en-US" dirty="0"/>
              <a:t>Syntax</a:t>
            </a:r>
          </a:p>
          <a:p>
            <a:pPr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rgbClr val="231F20"/>
                </a:solidFill>
              </a:rPr>
              <a:t>(</a:t>
            </a:r>
            <a:r>
              <a:rPr lang="en-US" sz="1800" dirty="0" err="1">
                <a:solidFill>
                  <a:srgbClr val="231F20"/>
                </a:solidFill>
              </a:rPr>
              <a:t>dataTypeName</a:t>
            </a:r>
            <a:r>
              <a:rPr lang="en-US" sz="1800" dirty="0">
                <a:solidFill>
                  <a:srgbClr val="231F20"/>
                </a:solidFill>
              </a:rPr>
              <a:t>) expression</a:t>
            </a:r>
            <a:endParaRPr lang="en-US" sz="1800" dirty="0"/>
          </a:p>
          <a:p>
            <a:r>
              <a:rPr lang="en-US" dirty="0"/>
              <a:t>Examples</a:t>
            </a:r>
          </a:p>
          <a:p>
            <a:pPr lvl="1">
              <a:buNone/>
            </a:pPr>
            <a:r>
              <a:rPr lang="en-US" dirty="0">
                <a:solidFill>
                  <a:srgbClr val="231F2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231F20"/>
                </a:solidFill>
                <a:latin typeface="Consolas" panose="020B0609020204030204" pitchFamily="49" charset="0"/>
              </a:rPr>
              <a:t>)(7.9 + 6.7) 		</a:t>
            </a:r>
            <a:r>
              <a:rPr lang="en-US" dirty="0">
                <a:solidFill>
                  <a:srgbClr val="231F20"/>
                </a:solidFill>
              </a:rPr>
              <a:t>= 14</a:t>
            </a:r>
          </a:p>
          <a:p>
            <a:pPr lvl="1">
              <a:buNone/>
            </a:pPr>
            <a:r>
              <a:rPr lang="en-US" dirty="0">
                <a:solidFill>
                  <a:srgbClr val="231F2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231F20"/>
                </a:solidFill>
                <a:latin typeface="Consolas" panose="020B0609020204030204" pitchFamily="49" charset="0"/>
              </a:rPr>
              <a:t>)(7.9) + (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231F20"/>
                </a:solidFill>
                <a:latin typeface="Consolas" panose="020B0609020204030204" pitchFamily="49" charset="0"/>
              </a:rPr>
              <a:t>)(6.7) 	</a:t>
            </a:r>
            <a:r>
              <a:rPr lang="en-US" dirty="0">
                <a:solidFill>
                  <a:srgbClr val="231F20"/>
                </a:solidFill>
              </a:rPr>
              <a:t>= 13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47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400"/>
              <a:t>How to pass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This is an intense module (</a:t>
            </a:r>
            <a:r>
              <a:rPr lang="en-US" altLang="zh-CN" dirty="0"/>
              <a:t>5</a:t>
            </a:r>
            <a:r>
              <a:rPr lang="en-GB" altLang="en-US" dirty="0"/>
              <a:t> contact hours per week)</a:t>
            </a:r>
          </a:p>
          <a:p>
            <a:pPr lvl="1"/>
            <a:r>
              <a:rPr lang="en-GB" altLang="en-US" dirty="0"/>
              <a:t>Need to learn theoretical material</a:t>
            </a:r>
          </a:p>
          <a:p>
            <a:pPr lvl="2"/>
            <a:r>
              <a:rPr lang="en-GB" altLang="en-US" dirty="0"/>
              <a:t>Attend the classes</a:t>
            </a:r>
          </a:p>
          <a:p>
            <a:pPr lvl="2"/>
            <a:r>
              <a:rPr lang="en-GB" altLang="en-US" dirty="0"/>
              <a:t>Read books (paper or online), take notes</a:t>
            </a:r>
          </a:p>
          <a:p>
            <a:pPr lvl="1"/>
            <a:r>
              <a:rPr lang="en-GB" altLang="en-US" dirty="0"/>
              <a:t>Programming requires practice</a:t>
            </a:r>
          </a:p>
          <a:p>
            <a:pPr lvl="2"/>
            <a:r>
              <a:rPr lang="en-GB" altLang="en-US" dirty="0"/>
              <a:t>Do the practical session exercises</a:t>
            </a:r>
          </a:p>
          <a:p>
            <a:pPr lvl="2"/>
            <a:endParaRPr lang="en-GB" altLang="en-US" dirty="0"/>
          </a:p>
          <a:p>
            <a:r>
              <a:rPr lang="en-GB" altLang="en-US" dirty="0"/>
              <a:t>How to get help</a:t>
            </a:r>
          </a:p>
          <a:p>
            <a:pPr lvl="1"/>
            <a:r>
              <a:rPr lang="en-GB" altLang="en-US" dirty="0"/>
              <a:t>Ask in the classes</a:t>
            </a:r>
          </a:p>
          <a:p>
            <a:pPr lvl="1"/>
            <a:r>
              <a:rPr lang="en-US" altLang="en-US" dirty="0"/>
              <a:t>Emails</a:t>
            </a:r>
            <a:endParaRPr lang="en-GB" altLang="en-US" dirty="0"/>
          </a:p>
          <a:p>
            <a:pPr lvl="1"/>
            <a:r>
              <a:rPr lang="en-GB" altLang="en-US" dirty="0"/>
              <a:t>Use the </a:t>
            </a:r>
            <a:r>
              <a:rPr lang="en-GB" altLang="en-US" dirty="0" err="1"/>
              <a:t>Studynet</a:t>
            </a:r>
            <a:r>
              <a:rPr lang="en-GB" altLang="en-US" dirty="0"/>
              <a:t> Discussion forum</a:t>
            </a:r>
          </a:p>
          <a:p>
            <a:pPr lvl="1"/>
            <a:endParaRPr lang="en-GB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4E79D-3132-4D8C-BB10-A25A32A157E2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class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If we want to manipulate more than one character at a time, we use </a:t>
            </a:r>
            <a:r>
              <a:rPr lang="en-US" i="1" dirty="0"/>
              <a:t>strings</a:t>
            </a:r>
            <a:endParaRPr lang="en-US" sz="1800" i="1" dirty="0"/>
          </a:p>
          <a:p>
            <a:pPr>
              <a:lnSpc>
                <a:spcPct val="90000"/>
              </a:lnSpc>
            </a:pPr>
            <a:r>
              <a:rPr lang="en-US" dirty="0"/>
              <a:t>String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Sequence of zero or more characters (char)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Enclosed in double quotation marks, e.g. </a:t>
            </a:r>
            <a:r>
              <a:rPr lang="en-US" dirty="0">
                <a:latin typeface="Consolas" panose="020B0609020204030204" pitchFamily="49" charset="0"/>
              </a:rPr>
              <a:t>"Hello"</a:t>
            </a:r>
          </a:p>
          <a:p>
            <a:pPr lvl="1">
              <a:lnSpc>
                <a:spcPct val="90000"/>
              </a:lnSpc>
            </a:pPr>
            <a:r>
              <a:rPr lang="en-US" i="1" u="sng" dirty="0"/>
              <a:t>Null</a:t>
            </a:r>
            <a:r>
              <a:rPr lang="en-US" dirty="0"/>
              <a:t> or empty strings have no characters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Numeric strings consist of integers or decimal numbers	</a:t>
            </a:r>
          </a:p>
          <a:p>
            <a:pPr>
              <a:lnSpc>
                <a:spcPct val="90000"/>
              </a:lnSpc>
            </a:pPr>
            <a:r>
              <a:rPr lang="en-US" dirty="0"/>
              <a:t>We can think of strings as a list of chars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Length is the number of characters in a string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char has a specific position in the list (starting at 0)!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9592" y="5300383"/>
            <a:ext cx="5211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String temp = “I have been made.”; // not Null</a:t>
            </a:r>
          </a:p>
          <a:p>
            <a:r>
              <a:rPr lang="en-GB" dirty="0"/>
              <a:t>String temp; // this is still empty memory address.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635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Strings and the Operator ‘+’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31F20"/>
                </a:solidFill>
              </a:rPr>
              <a:t>Confusingly, the + operator is also used to </a:t>
            </a:r>
            <a:r>
              <a:rPr lang="en-US" i="1" dirty="0">
                <a:solidFill>
                  <a:srgbClr val="231F20"/>
                </a:solidFill>
              </a:rPr>
              <a:t>concatenate</a:t>
            </a:r>
            <a:r>
              <a:rPr lang="en-US" dirty="0">
                <a:solidFill>
                  <a:srgbClr val="231F20"/>
                </a:solidFill>
              </a:rPr>
              <a:t> two Strings or a String and a numeric value or character</a:t>
            </a:r>
          </a:p>
          <a:p>
            <a:r>
              <a:rPr lang="en-US" dirty="0"/>
              <a:t>Example</a:t>
            </a:r>
            <a:endParaRPr lang="en-US" dirty="0">
              <a:solidFill>
                <a:srgbClr val="231F20"/>
              </a:solidFill>
            </a:endParaRPr>
          </a:p>
          <a:p>
            <a:pPr>
              <a:buNone/>
            </a:pPr>
            <a:r>
              <a:rPr lang="en-US" dirty="0">
                <a:latin typeface="Consolas" panose="020B0609020204030204" pitchFamily="49" charset="0"/>
              </a:rPr>
              <a:t>	string </a:t>
            </a:r>
            <a:r>
              <a:rPr lang="en-US" b="1" i="1" dirty="0">
                <a:latin typeface="Consolas" panose="020B0609020204030204" pitchFamily="49" charset="0"/>
              </a:rPr>
              <a:t>variable1</a:t>
            </a:r>
            <a:r>
              <a:rPr lang="en-US" dirty="0">
                <a:latin typeface="Consolas" panose="020B0609020204030204" pitchFamily="49" charset="0"/>
              </a:rPr>
              <a:t> = "The sum = " + 12 + 26;</a:t>
            </a:r>
            <a:endParaRPr lang="en-US" dirty="0"/>
          </a:p>
          <a:p>
            <a:r>
              <a:rPr lang="en-US" dirty="0"/>
              <a:t>After this statement executes, the String assigned to </a:t>
            </a:r>
            <a:r>
              <a:rPr lang="en-US" b="1" i="1" dirty="0">
                <a:latin typeface="Consolas" panose="020B0609020204030204" pitchFamily="49" charset="0"/>
              </a:rPr>
              <a:t>variable1</a:t>
            </a:r>
            <a:r>
              <a:rPr lang="en-US" dirty="0"/>
              <a:t> is:</a:t>
            </a:r>
          </a:p>
          <a:p>
            <a:pPr>
              <a:buNone/>
            </a:pPr>
            <a:r>
              <a:rPr lang="en-US" dirty="0">
                <a:latin typeface="Consolas" panose="020B0609020204030204" pitchFamily="49" charset="0"/>
              </a:rPr>
              <a:t>		"</a:t>
            </a:r>
            <a:r>
              <a:rPr lang="en-US" b="1" dirty="0">
                <a:latin typeface="Consolas" panose="020B0609020204030204" pitchFamily="49" charset="0"/>
              </a:rPr>
              <a:t>The sum = 1226</a:t>
            </a:r>
            <a:r>
              <a:rPr lang="en-US" dirty="0">
                <a:latin typeface="Consolas" panose="020B0609020204030204" pitchFamily="49" charset="0"/>
              </a:rPr>
              <a:t>"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7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the Operator +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Now consider the following statements:</a:t>
            </a:r>
            <a:endParaRPr lang="en-US" sz="2700" dirty="0"/>
          </a:p>
          <a:p>
            <a:pPr lvl="1">
              <a:lnSpc>
                <a:spcPct val="80000"/>
              </a:lnSpc>
            </a:pPr>
            <a:endParaRPr lang="en-US" sz="825" dirty="0"/>
          </a:p>
          <a:p>
            <a:pPr>
              <a:lnSpc>
                <a:spcPct val="80000"/>
              </a:lnSpc>
              <a:buNone/>
            </a:pPr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</a:rPr>
              <a:t> num1 = 12;</a:t>
            </a:r>
          </a:p>
          <a:p>
            <a:pPr>
              <a:lnSpc>
                <a:spcPct val="80000"/>
              </a:lnSpc>
              <a:buNone/>
            </a:pPr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</a:rPr>
              <a:t> num2 = 26;</a:t>
            </a:r>
          </a:p>
          <a:p>
            <a:pPr>
              <a:lnSpc>
                <a:spcPct val="80000"/>
              </a:lnSpc>
              <a:buNone/>
            </a:pPr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"The sum = " + (num1 + num2);</a:t>
            </a:r>
          </a:p>
          <a:p>
            <a:pPr>
              <a:lnSpc>
                <a:spcPct val="80000"/>
              </a:lnSpc>
              <a:buNone/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dirty="0"/>
              <a:t>In this statement, because of the parentheses, you first evaluate num1 + num2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num1 and num2 are both </a:t>
            </a:r>
            <a:r>
              <a:rPr lang="en-US" dirty="0" err="1"/>
              <a:t>int</a:t>
            </a:r>
            <a:r>
              <a:rPr lang="en-US" dirty="0"/>
              <a:t> variables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num1 + num2 = 12 + 26 = 38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After this statement executes, the String assigned to </a:t>
            </a:r>
            <a:r>
              <a:rPr lang="en-US" dirty="0" err="1"/>
              <a:t>str</a:t>
            </a:r>
            <a:r>
              <a:rPr lang="en-US" dirty="0"/>
              <a:t> is: 	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dirty="0"/>
              <a:t>	</a:t>
            </a:r>
            <a:r>
              <a:rPr lang="en-US" sz="1800" dirty="0"/>
              <a:t>"The sum = 38"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3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878" y="836712"/>
            <a:ext cx="2784277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116" dirty="0"/>
              <a:t>Problem</a:t>
            </a:r>
            <a:endParaRPr sz="5625" dirty="0"/>
          </a:p>
        </p:txBody>
      </p:sp>
      <p:sp>
        <p:nvSpPr>
          <p:cNvPr id="3" name="object 3"/>
          <p:cNvSpPr txBox="1"/>
          <p:nvPr/>
        </p:nvSpPr>
        <p:spPr>
          <a:xfrm>
            <a:off x="323528" y="1988840"/>
            <a:ext cx="4392488" cy="42035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 algn="just">
              <a:lnSpc>
                <a:spcPts val="2672"/>
              </a:lnSpc>
            </a:pPr>
            <a:r>
              <a:rPr sz="2250" i="0" spc="-46" dirty="0">
                <a:latin typeface="Arial"/>
                <a:cs typeface="Arial"/>
              </a:rPr>
              <a:t>A </a:t>
            </a:r>
            <a:r>
              <a:rPr sz="2250" i="0" spc="11" dirty="0">
                <a:latin typeface="Arial"/>
                <a:cs typeface="Arial"/>
              </a:rPr>
              <a:t>new </a:t>
            </a:r>
            <a:r>
              <a:rPr sz="2250" i="0" spc="4" dirty="0">
                <a:latin typeface="Arial"/>
                <a:cs typeface="Arial"/>
              </a:rPr>
              <a:t>heating </a:t>
            </a:r>
            <a:r>
              <a:rPr sz="2250" i="0" spc="14" dirty="0">
                <a:latin typeface="Arial"/>
                <a:cs typeface="Arial"/>
              </a:rPr>
              <a:t>system </a:t>
            </a:r>
            <a:r>
              <a:rPr sz="2250" i="0" spc="-4" dirty="0">
                <a:latin typeface="Arial"/>
                <a:cs typeface="Arial"/>
              </a:rPr>
              <a:t>is </a:t>
            </a:r>
            <a:r>
              <a:rPr sz="2250" i="0" spc="14" dirty="0">
                <a:latin typeface="Arial"/>
                <a:cs typeface="Arial"/>
              </a:rPr>
              <a:t>being </a:t>
            </a:r>
            <a:r>
              <a:rPr sz="2250" i="0" spc="7" dirty="0">
                <a:latin typeface="Arial"/>
                <a:cs typeface="Arial"/>
              </a:rPr>
              <a:t>installed </a:t>
            </a:r>
            <a:r>
              <a:rPr sz="2250" i="0" spc="-4" dirty="0">
                <a:latin typeface="Arial"/>
                <a:cs typeface="Arial"/>
              </a:rPr>
              <a:t>in </a:t>
            </a:r>
            <a:r>
              <a:rPr sz="2250" i="0" spc="11" dirty="0">
                <a:latin typeface="Arial"/>
                <a:cs typeface="Arial"/>
              </a:rPr>
              <a:t>the </a:t>
            </a:r>
            <a:r>
              <a:rPr sz="2250" i="0" spc="-4" dirty="0">
                <a:latin typeface="Arial"/>
                <a:cs typeface="Arial"/>
              </a:rPr>
              <a:t>Learning  </a:t>
            </a:r>
            <a:r>
              <a:rPr sz="2250" i="0" spc="-14" dirty="0">
                <a:latin typeface="Arial"/>
                <a:cs typeface="Arial"/>
              </a:rPr>
              <a:t>Resource </a:t>
            </a:r>
            <a:r>
              <a:rPr sz="2250" i="0" spc="-7" dirty="0">
                <a:latin typeface="Arial"/>
                <a:cs typeface="Arial"/>
              </a:rPr>
              <a:t>Centre. </a:t>
            </a:r>
            <a:r>
              <a:rPr sz="2250" i="0" spc="-18" dirty="0">
                <a:latin typeface="Arial"/>
                <a:cs typeface="Arial"/>
              </a:rPr>
              <a:t>For </a:t>
            </a:r>
            <a:r>
              <a:rPr sz="2250" i="0" spc="11" dirty="0">
                <a:latin typeface="Arial"/>
                <a:cs typeface="Arial"/>
              </a:rPr>
              <a:t>the </a:t>
            </a:r>
            <a:r>
              <a:rPr sz="2250" i="0" spc="39" dirty="0">
                <a:latin typeface="Arial"/>
                <a:cs typeface="Arial"/>
              </a:rPr>
              <a:t>set-up </a:t>
            </a:r>
            <a:r>
              <a:rPr sz="2250" i="0" spc="-4" dirty="0">
                <a:latin typeface="Arial"/>
                <a:cs typeface="Arial"/>
              </a:rPr>
              <a:t>phase, </a:t>
            </a:r>
            <a:r>
              <a:rPr sz="2250" i="0" spc="11" dirty="0">
                <a:latin typeface="Arial"/>
                <a:cs typeface="Arial"/>
              </a:rPr>
              <a:t>the </a:t>
            </a:r>
            <a:r>
              <a:rPr sz="2250" i="0" spc="14" dirty="0">
                <a:latin typeface="Arial"/>
                <a:cs typeface="Arial"/>
              </a:rPr>
              <a:t>technicians  </a:t>
            </a:r>
            <a:r>
              <a:rPr sz="2250" i="0" spc="-4" dirty="0">
                <a:latin typeface="Arial"/>
                <a:cs typeface="Arial"/>
              </a:rPr>
              <a:t>need </a:t>
            </a:r>
            <a:r>
              <a:rPr sz="2250" i="0" spc="60" dirty="0">
                <a:latin typeface="Arial"/>
                <a:cs typeface="Arial"/>
              </a:rPr>
              <a:t>to </a:t>
            </a:r>
            <a:r>
              <a:rPr sz="2250" i="0" spc="39" dirty="0">
                <a:latin typeface="Arial"/>
                <a:cs typeface="Arial"/>
              </a:rPr>
              <a:t>know how </a:t>
            </a:r>
            <a:r>
              <a:rPr sz="2250" i="0" spc="11" dirty="0">
                <a:latin typeface="Arial"/>
                <a:cs typeface="Arial"/>
              </a:rPr>
              <a:t>the </a:t>
            </a:r>
            <a:r>
              <a:rPr sz="2250" i="0" spc="7" dirty="0">
                <a:latin typeface="Arial"/>
                <a:cs typeface="Arial"/>
              </a:rPr>
              <a:t>temperature </a:t>
            </a:r>
            <a:r>
              <a:rPr sz="2250" i="0" spc="4" dirty="0">
                <a:latin typeface="Arial"/>
                <a:cs typeface="Arial"/>
              </a:rPr>
              <a:t>changes </a:t>
            </a:r>
            <a:r>
              <a:rPr sz="2250" i="0" spc="18" dirty="0">
                <a:latin typeface="Arial"/>
                <a:cs typeface="Arial"/>
              </a:rPr>
              <a:t>during </a:t>
            </a:r>
            <a:r>
              <a:rPr sz="2250" i="0" spc="-46" dirty="0">
                <a:latin typeface="Arial"/>
                <a:cs typeface="Arial"/>
              </a:rPr>
              <a:t>a </a:t>
            </a:r>
            <a:r>
              <a:rPr sz="2250" i="0" spc="21" dirty="0">
                <a:latin typeface="Arial"/>
                <a:cs typeface="Arial"/>
              </a:rPr>
              <a:t>time  </a:t>
            </a:r>
            <a:r>
              <a:rPr sz="2250" i="0" spc="-4" dirty="0">
                <a:latin typeface="Arial"/>
                <a:cs typeface="Arial"/>
              </a:rPr>
              <a:t>frame </a:t>
            </a:r>
            <a:r>
              <a:rPr sz="2250" i="0" spc="39" dirty="0">
                <a:latin typeface="Arial"/>
                <a:cs typeface="Arial"/>
              </a:rPr>
              <a:t>of </a:t>
            </a:r>
            <a:r>
              <a:rPr sz="2250" b="1" i="0" spc="-4" dirty="0">
                <a:latin typeface="Arial"/>
                <a:cs typeface="Arial"/>
              </a:rPr>
              <a:t>24</a:t>
            </a:r>
            <a:r>
              <a:rPr sz="2250" b="1" i="0" spc="-60" dirty="0">
                <a:latin typeface="Arial"/>
                <a:cs typeface="Arial"/>
              </a:rPr>
              <a:t> </a:t>
            </a:r>
            <a:r>
              <a:rPr sz="2250" b="1" i="0" spc="4" dirty="0">
                <a:latin typeface="Arial"/>
                <a:cs typeface="Arial"/>
              </a:rPr>
              <a:t>hours</a:t>
            </a:r>
            <a:r>
              <a:rPr sz="2250" i="0" spc="4" dirty="0">
                <a:latin typeface="Arial"/>
                <a:cs typeface="Arial"/>
              </a:rPr>
              <a:t>.</a:t>
            </a:r>
            <a:endParaRPr sz="2250" i="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66" i="0" dirty="0">
              <a:latin typeface="Times New Roman"/>
              <a:cs typeface="Times New Roman"/>
            </a:endParaRPr>
          </a:p>
          <a:p>
            <a:pPr marL="8929" marR="3572" algn="just">
              <a:lnSpc>
                <a:spcPts val="2672"/>
              </a:lnSpc>
            </a:pPr>
            <a:r>
              <a:rPr sz="2250" i="0" spc="-109" dirty="0">
                <a:latin typeface="Arial"/>
                <a:cs typeface="Arial"/>
              </a:rPr>
              <a:t>We </a:t>
            </a:r>
            <a:r>
              <a:rPr sz="2250" i="0" spc="-25" dirty="0">
                <a:latin typeface="Arial"/>
                <a:cs typeface="Arial"/>
              </a:rPr>
              <a:t>have </a:t>
            </a:r>
            <a:r>
              <a:rPr sz="2250" i="0" spc="-4" dirty="0">
                <a:latin typeface="Arial"/>
                <a:cs typeface="Arial"/>
              </a:rPr>
              <a:t>been </a:t>
            </a:r>
            <a:r>
              <a:rPr sz="2250" i="0" spc="25" dirty="0">
                <a:latin typeface="Arial"/>
                <a:cs typeface="Arial"/>
              </a:rPr>
              <a:t>provided </a:t>
            </a:r>
            <a:r>
              <a:rPr sz="2250" i="0" spc="-46" dirty="0">
                <a:latin typeface="Arial"/>
                <a:cs typeface="Arial"/>
              </a:rPr>
              <a:t>a </a:t>
            </a:r>
            <a:r>
              <a:rPr sz="2250" i="0" spc="-4" dirty="0">
                <a:latin typeface="Arial"/>
                <a:cs typeface="Arial"/>
              </a:rPr>
              <a:t>Raspberry </a:t>
            </a:r>
            <a:r>
              <a:rPr sz="2250" i="0" spc="-46" dirty="0">
                <a:latin typeface="Arial"/>
                <a:cs typeface="Arial"/>
              </a:rPr>
              <a:t>PI </a:t>
            </a:r>
            <a:r>
              <a:rPr sz="2250" i="0" spc="39" dirty="0">
                <a:latin typeface="Arial"/>
                <a:cs typeface="Arial"/>
              </a:rPr>
              <a:t>with </a:t>
            </a:r>
            <a:r>
              <a:rPr sz="2250" i="0" spc="-46" dirty="0">
                <a:latin typeface="Arial"/>
                <a:cs typeface="Arial"/>
              </a:rPr>
              <a:t>a </a:t>
            </a:r>
            <a:r>
              <a:rPr sz="2250" i="0" spc="-4" dirty="0">
                <a:latin typeface="Arial"/>
                <a:cs typeface="Arial"/>
              </a:rPr>
              <a:t>sensor </a:t>
            </a:r>
            <a:r>
              <a:rPr sz="2250" i="0" spc="39" dirty="0">
                <a:latin typeface="Arial"/>
                <a:cs typeface="Arial"/>
              </a:rPr>
              <a:t>of  </a:t>
            </a:r>
            <a:r>
              <a:rPr sz="2250" i="0" spc="7" dirty="0">
                <a:latin typeface="Arial"/>
                <a:cs typeface="Arial"/>
              </a:rPr>
              <a:t>temperature </a:t>
            </a:r>
            <a:r>
              <a:rPr sz="2250" i="0" spc="-4" dirty="0">
                <a:latin typeface="Arial"/>
                <a:cs typeface="Arial"/>
              </a:rPr>
              <a:t>able </a:t>
            </a:r>
            <a:r>
              <a:rPr sz="2250" i="0" spc="60" dirty="0">
                <a:latin typeface="Arial"/>
                <a:cs typeface="Arial"/>
              </a:rPr>
              <a:t>to </a:t>
            </a:r>
            <a:r>
              <a:rPr sz="2250" i="0" spc="11" dirty="0">
                <a:latin typeface="Arial"/>
                <a:cs typeface="Arial"/>
              </a:rPr>
              <a:t>record </a:t>
            </a:r>
            <a:r>
              <a:rPr sz="2250" i="0" spc="-46" dirty="0">
                <a:latin typeface="Arial"/>
                <a:cs typeface="Arial"/>
              </a:rPr>
              <a:t>a </a:t>
            </a:r>
            <a:r>
              <a:rPr sz="2250" i="0" spc="-18" dirty="0">
                <a:latin typeface="Arial"/>
                <a:cs typeface="Arial"/>
              </a:rPr>
              <a:t>value </a:t>
            </a:r>
            <a:r>
              <a:rPr sz="2250" b="1" i="0" spc="-18" dirty="0">
                <a:latin typeface="Arial"/>
                <a:cs typeface="Arial"/>
              </a:rPr>
              <a:t>every</a:t>
            </a:r>
            <a:r>
              <a:rPr sz="2250" b="1" i="0" spc="-35" dirty="0">
                <a:latin typeface="Arial"/>
                <a:cs typeface="Arial"/>
              </a:rPr>
              <a:t> hour</a:t>
            </a:r>
            <a:r>
              <a:rPr sz="2250" i="0" spc="-35" dirty="0">
                <a:latin typeface="Arial"/>
                <a:cs typeface="Arial"/>
              </a:rPr>
              <a:t>.</a:t>
            </a:r>
            <a:endParaRPr sz="2250" i="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636912"/>
            <a:ext cx="3743831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98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544" y="1124744"/>
            <a:ext cx="7724626" cy="8439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484" spc="-7" dirty="0"/>
              <a:t>24 </a:t>
            </a:r>
            <a:r>
              <a:rPr sz="5484" spc="53" dirty="0"/>
              <a:t>values, </a:t>
            </a:r>
            <a:r>
              <a:rPr sz="5484" spc="-7" dirty="0"/>
              <a:t>24</a:t>
            </a:r>
            <a:r>
              <a:rPr sz="5484" spc="-60" dirty="0"/>
              <a:t> </a:t>
            </a:r>
            <a:r>
              <a:rPr sz="5484" spc="77" dirty="0"/>
              <a:t>variables?</a:t>
            </a:r>
            <a:endParaRPr sz="5484" dirty="0"/>
          </a:p>
        </p:txBody>
      </p:sp>
      <p:sp>
        <p:nvSpPr>
          <p:cNvPr id="3" name="object 3"/>
          <p:cNvSpPr/>
          <p:nvPr/>
        </p:nvSpPr>
        <p:spPr>
          <a:xfrm>
            <a:off x="35719" y="2750344"/>
            <a:ext cx="9108281" cy="1357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9389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5616" y="656680"/>
            <a:ext cx="6052542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172" dirty="0"/>
              <a:t>Max</a:t>
            </a:r>
            <a:r>
              <a:rPr sz="5625" spc="-28" dirty="0"/>
              <a:t> </a:t>
            </a:r>
            <a:r>
              <a:rPr sz="5625" spc="109" dirty="0"/>
              <a:t>temperature?</a:t>
            </a:r>
            <a:endParaRPr sz="5625" dirty="0"/>
          </a:p>
        </p:txBody>
      </p:sp>
      <p:sp>
        <p:nvSpPr>
          <p:cNvPr id="3" name="object 3"/>
          <p:cNvSpPr/>
          <p:nvPr/>
        </p:nvSpPr>
        <p:spPr>
          <a:xfrm>
            <a:off x="35719" y="1705570"/>
            <a:ext cx="9108281" cy="5134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4999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0438" y="486947"/>
            <a:ext cx="2135981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70" dirty="0"/>
              <a:t>Arrays</a:t>
            </a:r>
            <a:endParaRPr sz="5625"/>
          </a:p>
        </p:txBody>
      </p:sp>
      <p:sp>
        <p:nvSpPr>
          <p:cNvPr id="3" name="object 3"/>
          <p:cNvSpPr txBox="1"/>
          <p:nvPr/>
        </p:nvSpPr>
        <p:spPr>
          <a:xfrm>
            <a:off x="179512" y="1663993"/>
            <a:ext cx="8565356" cy="28607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457" indent="-312528">
              <a:buSzPct val="143750"/>
              <a:buChar char="•"/>
              <a:tabLst>
                <a:tab pos="321457" algn="l"/>
              </a:tabLst>
            </a:pPr>
            <a:r>
              <a:rPr sz="2250" i="0" spc="-18" dirty="0">
                <a:latin typeface="Arial"/>
                <a:cs typeface="Arial"/>
              </a:rPr>
              <a:t>Arrays </a:t>
            </a:r>
            <a:r>
              <a:rPr sz="2250" i="0" spc="-46" dirty="0">
                <a:latin typeface="Arial"/>
                <a:cs typeface="Arial"/>
              </a:rPr>
              <a:t>are </a:t>
            </a:r>
            <a:r>
              <a:rPr sz="2250" i="0" spc="18" dirty="0">
                <a:latin typeface="Arial"/>
                <a:cs typeface="Arial"/>
              </a:rPr>
              <a:t>multiple</a:t>
            </a:r>
            <a:r>
              <a:rPr sz="2250" i="0" spc="60" dirty="0">
                <a:latin typeface="Arial"/>
                <a:cs typeface="Arial"/>
              </a:rPr>
              <a:t> </a:t>
            </a:r>
            <a:r>
              <a:rPr sz="2250" i="0" spc="11" dirty="0">
                <a:latin typeface="Arial"/>
                <a:cs typeface="Arial"/>
              </a:rPr>
              <a:t>containers</a:t>
            </a:r>
            <a:endParaRPr sz="2250" i="0" dirty="0">
              <a:latin typeface="Arial"/>
              <a:cs typeface="Arial"/>
            </a:endParaRPr>
          </a:p>
          <a:p>
            <a:pPr marL="321457" indent="-312528">
              <a:spcBef>
                <a:spcPts val="2925"/>
              </a:spcBef>
              <a:buSzPct val="143750"/>
              <a:buChar char="•"/>
              <a:tabLst>
                <a:tab pos="321457" algn="l"/>
              </a:tabLst>
            </a:pPr>
            <a:r>
              <a:rPr sz="2250" i="0" spc="-18" dirty="0">
                <a:latin typeface="Arial"/>
                <a:cs typeface="Arial"/>
              </a:rPr>
              <a:t>Arrays </a:t>
            </a:r>
            <a:r>
              <a:rPr sz="2250" i="0" spc="-25" dirty="0">
                <a:latin typeface="Arial"/>
                <a:cs typeface="Arial"/>
              </a:rPr>
              <a:t>have </a:t>
            </a:r>
            <a:r>
              <a:rPr sz="2250" i="0" spc="-46" dirty="0">
                <a:latin typeface="Arial"/>
                <a:cs typeface="Arial"/>
              </a:rPr>
              <a:t>a</a:t>
            </a:r>
            <a:r>
              <a:rPr sz="2250" i="0" spc="14" dirty="0">
                <a:latin typeface="Arial"/>
                <a:cs typeface="Arial"/>
              </a:rPr>
              <a:t> </a:t>
            </a:r>
            <a:r>
              <a:rPr sz="2250" i="0" spc="28" dirty="0">
                <a:latin typeface="Arial"/>
                <a:cs typeface="Arial"/>
              </a:rPr>
              <a:t>type</a:t>
            </a:r>
            <a:endParaRPr sz="2250" i="0" dirty="0">
              <a:latin typeface="Arial"/>
              <a:cs typeface="Arial"/>
            </a:endParaRPr>
          </a:p>
          <a:p>
            <a:pPr marL="321457" indent="-312528">
              <a:spcBef>
                <a:spcPts val="2925"/>
              </a:spcBef>
              <a:buSzPct val="143750"/>
              <a:buChar char="•"/>
              <a:tabLst>
                <a:tab pos="321457" algn="l"/>
              </a:tabLst>
            </a:pPr>
            <a:r>
              <a:rPr sz="2250" i="0" spc="-18" dirty="0">
                <a:latin typeface="Arial"/>
                <a:cs typeface="Arial"/>
              </a:rPr>
              <a:t>Arrays </a:t>
            </a:r>
            <a:r>
              <a:rPr sz="2250" i="0" spc="-25" dirty="0">
                <a:latin typeface="Arial"/>
                <a:cs typeface="Arial"/>
              </a:rPr>
              <a:t>have </a:t>
            </a:r>
            <a:r>
              <a:rPr sz="2250" i="0" spc="-46" dirty="0">
                <a:latin typeface="Arial"/>
                <a:cs typeface="Arial"/>
              </a:rPr>
              <a:t>a </a:t>
            </a:r>
            <a:r>
              <a:rPr sz="2250" i="0" spc="-11" dirty="0">
                <a:latin typeface="Arial"/>
                <a:cs typeface="Arial"/>
              </a:rPr>
              <a:t>name </a:t>
            </a:r>
            <a:r>
              <a:rPr sz="2250" i="0" spc="-21" dirty="0">
                <a:latin typeface="Arial"/>
                <a:cs typeface="Arial"/>
              </a:rPr>
              <a:t>(unique</a:t>
            </a:r>
            <a:r>
              <a:rPr sz="2250" i="0" spc="112" dirty="0">
                <a:latin typeface="Arial"/>
                <a:cs typeface="Arial"/>
              </a:rPr>
              <a:t> </a:t>
            </a:r>
            <a:r>
              <a:rPr sz="2250" i="0" spc="-7" dirty="0">
                <a:latin typeface="Arial"/>
                <a:cs typeface="Arial"/>
              </a:rPr>
              <a:t>identifier)</a:t>
            </a:r>
            <a:endParaRPr sz="2250" i="0" dirty="0">
              <a:latin typeface="Arial"/>
              <a:cs typeface="Arial"/>
            </a:endParaRPr>
          </a:p>
          <a:p>
            <a:pPr marL="321457" marR="3572" indent="-312528">
              <a:lnSpc>
                <a:spcPct val="101600"/>
              </a:lnSpc>
              <a:spcBef>
                <a:spcPts val="2879"/>
              </a:spcBef>
              <a:buSzPct val="143750"/>
              <a:buChar char="•"/>
              <a:tabLst>
                <a:tab pos="321457" algn="l"/>
              </a:tabLst>
            </a:pPr>
            <a:r>
              <a:rPr sz="2250" i="0" spc="-18" dirty="0">
                <a:latin typeface="Arial"/>
                <a:cs typeface="Arial"/>
              </a:rPr>
              <a:t>Arrays </a:t>
            </a:r>
            <a:r>
              <a:rPr sz="2250" i="0" spc="21" dirty="0">
                <a:latin typeface="Arial"/>
                <a:cs typeface="Arial"/>
              </a:rPr>
              <a:t>contain </a:t>
            </a:r>
            <a:r>
              <a:rPr sz="2250" i="0" spc="80" dirty="0">
                <a:latin typeface="Arial"/>
                <a:cs typeface="Arial"/>
              </a:rPr>
              <a:t>“a </a:t>
            </a:r>
            <a:r>
              <a:rPr sz="2250" b="1" i="0" spc="-4" dirty="0">
                <a:latin typeface="Arial"/>
                <a:cs typeface="Arial"/>
              </a:rPr>
              <a:t>finite number </a:t>
            </a:r>
            <a:r>
              <a:rPr sz="2250" i="0" spc="39" dirty="0">
                <a:latin typeface="Arial"/>
                <a:cs typeface="Arial"/>
              </a:rPr>
              <a:t>of </a:t>
            </a:r>
            <a:r>
              <a:rPr sz="2250" i="0" spc="18" dirty="0">
                <a:latin typeface="Arial"/>
                <a:cs typeface="Arial"/>
              </a:rPr>
              <a:t>multiple </a:t>
            </a:r>
            <a:r>
              <a:rPr sz="2250" i="0" spc="7" dirty="0">
                <a:latin typeface="Arial"/>
                <a:cs typeface="Arial"/>
              </a:rPr>
              <a:t>instances </a:t>
            </a:r>
            <a:r>
              <a:rPr sz="2250" i="0" spc="39" dirty="0">
                <a:latin typeface="Arial"/>
                <a:cs typeface="Arial"/>
              </a:rPr>
              <a:t>of </a:t>
            </a:r>
            <a:r>
              <a:rPr sz="2250" i="0" spc="11" dirty="0">
                <a:latin typeface="Arial"/>
                <a:cs typeface="Arial"/>
              </a:rPr>
              <a:t>the</a:t>
            </a:r>
            <a:r>
              <a:rPr sz="2250" i="0" spc="-105" dirty="0">
                <a:latin typeface="Arial"/>
                <a:cs typeface="Arial"/>
              </a:rPr>
              <a:t> </a:t>
            </a:r>
            <a:r>
              <a:rPr sz="2250" i="0" spc="28" dirty="0">
                <a:latin typeface="Arial"/>
                <a:cs typeface="Arial"/>
              </a:rPr>
              <a:t>type  </a:t>
            </a:r>
            <a:r>
              <a:rPr sz="2250" i="0" spc="7" dirty="0">
                <a:latin typeface="Arial"/>
                <a:cs typeface="Arial"/>
              </a:rPr>
              <a:t>they </a:t>
            </a:r>
            <a:r>
              <a:rPr sz="2250" i="0" spc="-46" dirty="0">
                <a:latin typeface="Arial"/>
                <a:cs typeface="Arial"/>
              </a:rPr>
              <a:t>are </a:t>
            </a:r>
            <a:r>
              <a:rPr sz="2250" i="0" spc="11" dirty="0">
                <a:latin typeface="Arial"/>
                <a:cs typeface="Arial"/>
              </a:rPr>
              <a:t>created</a:t>
            </a:r>
            <a:r>
              <a:rPr sz="2250" i="0" dirty="0">
                <a:latin typeface="Arial"/>
                <a:cs typeface="Arial"/>
              </a:rPr>
              <a:t> </a:t>
            </a:r>
            <a:r>
              <a:rPr sz="2250" i="0" spc="70" dirty="0">
                <a:latin typeface="Arial"/>
                <a:cs typeface="Arial"/>
              </a:rPr>
              <a:t>for”</a:t>
            </a:r>
            <a:endParaRPr sz="2250" i="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552" y="4839891"/>
            <a:ext cx="8377386" cy="13047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457" indent="-312528">
              <a:buSzPct val="143750"/>
              <a:buChar char="•"/>
              <a:tabLst>
                <a:tab pos="321457" algn="l"/>
              </a:tabLst>
            </a:pPr>
            <a:r>
              <a:rPr sz="2250" i="0" spc="-42" dirty="0">
                <a:latin typeface="Arial"/>
                <a:cs typeface="Arial"/>
              </a:rPr>
              <a:t>The </a:t>
            </a:r>
            <a:r>
              <a:rPr sz="2250" i="0" spc="-4" dirty="0">
                <a:latin typeface="Arial"/>
                <a:cs typeface="Arial"/>
              </a:rPr>
              <a:t>elements in </a:t>
            </a:r>
            <a:r>
              <a:rPr sz="2250" i="0" spc="11" dirty="0">
                <a:latin typeface="Arial"/>
                <a:cs typeface="Arial"/>
              </a:rPr>
              <a:t>the </a:t>
            </a:r>
            <a:r>
              <a:rPr sz="2250" i="0" spc="-18" dirty="0">
                <a:latin typeface="Arial"/>
                <a:cs typeface="Arial"/>
              </a:rPr>
              <a:t>array </a:t>
            </a:r>
            <a:r>
              <a:rPr sz="2250" i="0" spc="11" dirty="0">
                <a:latin typeface="Arial"/>
                <a:cs typeface="Arial"/>
              </a:rPr>
              <a:t>can </a:t>
            </a:r>
            <a:r>
              <a:rPr sz="2250" i="0" spc="18" dirty="0">
                <a:latin typeface="Arial"/>
                <a:cs typeface="Arial"/>
              </a:rPr>
              <a:t>be </a:t>
            </a:r>
            <a:r>
              <a:rPr sz="2250" i="0" spc="14" dirty="0">
                <a:latin typeface="Arial"/>
                <a:cs typeface="Arial"/>
              </a:rPr>
              <a:t>accessed </a:t>
            </a:r>
            <a:r>
              <a:rPr sz="2250" i="0" spc="7" dirty="0">
                <a:latin typeface="Arial"/>
                <a:cs typeface="Arial"/>
              </a:rPr>
              <a:t>using </a:t>
            </a:r>
            <a:r>
              <a:rPr sz="2250" i="0" spc="-25" dirty="0">
                <a:latin typeface="Arial"/>
                <a:cs typeface="Arial"/>
              </a:rPr>
              <a:t>an</a:t>
            </a:r>
            <a:r>
              <a:rPr sz="2250" i="0" spc="18" dirty="0">
                <a:latin typeface="Arial"/>
                <a:cs typeface="Arial"/>
              </a:rPr>
              <a:t> </a:t>
            </a:r>
            <a:r>
              <a:rPr sz="2250" i="0" spc="14" dirty="0">
                <a:latin typeface="Arial"/>
                <a:cs typeface="Arial"/>
              </a:rPr>
              <a:t>index</a:t>
            </a:r>
            <a:endParaRPr sz="2250" i="0" dirty="0">
              <a:latin typeface="Arial"/>
              <a:cs typeface="Arial"/>
            </a:endParaRPr>
          </a:p>
          <a:p>
            <a:pPr marL="651844">
              <a:spcBef>
                <a:spcPts val="1378"/>
              </a:spcBef>
            </a:pPr>
            <a:r>
              <a:rPr sz="5062" b="1" i="0" spc="-4" dirty="0">
                <a:latin typeface="Courier New"/>
                <a:cs typeface="Courier New"/>
              </a:rPr>
              <a:t>int[] ar=new</a:t>
            </a:r>
            <a:r>
              <a:rPr sz="5062" b="1" i="0" spc="-56" dirty="0">
                <a:latin typeface="Courier New"/>
                <a:cs typeface="Courier New"/>
              </a:rPr>
              <a:t> </a:t>
            </a:r>
            <a:r>
              <a:rPr sz="5062" b="1" i="0" dirty="0">
                <a:latin typeface="Courier New"/>
                <a:cs typeface="Courier New"/>
              </a:rPr>
              <a:t>int[4];</a:t>
            </a:r>
            <a:endParaRPr sz="5062" i="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24756" y="3648878"/>
            <a:ext cx="1905149" cy="560784"/>
          </a:xfrm>
          <a:custGeom>
            <a:avLst/>
            <a:gdLst/>
            <a:ahLst/>
            <a:cxnLst/>
            <a:rect l="l" t="t" r="r" b="b"/>
            <a:pathLst>
              <a:path w="2709545" h="797560">
                <a:moveTo>
                  <a:pt x="289771" y="0"/>
                </a:moveTo>
                <a:lnTo>
                  <a:pt x="2419196" y="0"/>
                </a:lnTo>
                <a:lnTo>
                  <a:pt x="2474515" y="221"/>
                </a:lnTo>
                <a:lnTo>
                  <a:pt x="2518580" y="1775"/>
                </a:lnTo>
                <a:lnTo>
                  <a:pt x="2589262" y="14200"/>
                </a:lnTo>
                <a:lnTo>
                  <a:pt x="2623923" y="31319"/>
                </a:lnTo>
                <a:lnTo>
                  <a:pt x="2653709" y="55257"/>
                </a:lnTo>
                <a:lnTo>
                  <a:pt x="2677648" y="85043"/>
                </a:lnTo>
                <a:lnTo>
                  <a:pt x="2694767" y="119705"/>
                </a:lnTo>
                <a:lnTo>
                  <a:pt x="2707192" y="190548"/>
                </a:lnTo>
                <a:lnTo>
                  <a:pt x="2708745" y="234995"/>
                </a:lnTo>
                <a:lnTo>
                  <a:pt x="2708967" y="291060"/>
                </a:lnTo>
                <a:lnTo>
                  <a:pt x="2708967" y="507195"/>
                </a:lnTo>
                <a:lnTo>
                  <a:pt x="2708745" y="562515"/>
                </a:lnTo>
                <a:lnTo>
                  <a:pt x="2707192" y="606580"/>
                </a:lnTo>
                <a:lnTo>
                  <a:pt x="2694767" y="677262"/>
                </a:lnTo>
                <a:lnTo>
                  <a:pt x="2677648" y="711923"/>
                </a:lnTo>
                <a:lnTo>
                  <a:pt x="2653709" y="741710"/>
                </a:lnTo>
                <a:lnTo>
                  <a:pt x="2623923" y="765648"/>
                </a:lnTo>
                <a:lnTo>
                  <a:pt x="2589262" y="782767"/>
                </a:lnTo>
                <a:lnTo>
                  <a:pt x="2518418" y="795192"/>
                </a:lnTo>
                <a:lnTo>
                  <a:pt x="2473971" y="796745"/>
                </a:lnTo>
                <a:lnTo>
                  <a:pt x="2417907" y="796967"/>
                </a:lnTo>
                <a:lnTo>
                  <a:pt x="289771" y="796967"/>
                </a:lnTo>
                <a:lnTo>
                  <a:pt x="234451" y="796745"/>
                </a:lnTo>
                <a:lnTo>
                  <a:pt x="190387" y="795192"/>
                </a:lnTo>
                <a:lnTo>
                  <a:pt x="119705" y="782767"/>
                </a:lnTo>
                <a:lnTo>
                  <a:pt x="85043" y="765648"/>
                </a:lnTo>
                <a:lnTo>
                  <a:pt x="55257" y="741710"/>
                </a:lnTo>
                <a:lnTo>
                  <a:pt x="31319" y="711923"/>
                </a:lnTo>
                <a:lnTo>
                  <a:pt x="14200" y="677262"/>
                </a:lnTo>
                <a:lnTo>
                  <a:pt x="1775" y="606419"/>
                </a:lnTo>
                <a:lnTo>
                  <a:pt x="221" y="561972"/>
                </a:lnTo>
                <a:lnTo>
                  <a:pt x="0" y="505907"/>
                </a:lnTo>
                <a:lnTo>
                  <a:pt x="0" y="289771"/>
                </a:lnTo>
                <a:lnTo>
                  <a:pt x="221" y="234451"/>
                </a:lnTo>
                <a:lnTo>
                  <a:pt x="1775" y="190387"/>
                </a:lnTo>
                <a:lnTo>
                  <a:pt x="14200" y="119705"/>
                </a:lnTo>
                <a:lnTo>
                  <a:pt x="31319" y="85043"/>
                </a:lnTo>
                <a:lnTo>
                  <a:pt x="55257" y="55257"/>
                </a:lnTo>
                <a:lnTo>
                  <a:pt x="85043" y="31319"/>
                </a:lnTo>
                <a:lnTo>
                  <a:pt x="119705" y="14200"/>
                </a:lnTo>
                <a:lnTo>
                  <a:pt x="190548" y="1775"/>
                </a:lnTo>
                <a:lnTo>
                  <a:pt x="234995" y="221"/>
                </a:lnTo>
                <a:lnTo>
                  <a:pt x="291060" y="0"/>
                </a:lnTo>
                <a:lnTo>
                  <a:pt x="289771" y="0"/>
                </a:lnTo>
                <a:close/>
              </a:path>
            </a:pathLst>
          </a:custGeom>
          <a:ln w="76200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9384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7584" y="625996"/>
            <a:ext cx="1964085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53" dirty="0"/>
              <a:t>Array!</a:t>
            </a:r>
            <a:endParaRPr sz="5625" dirty="0"/>
          </a:p>
        </p:txBody>
      </p:sp>
      <p:sp>
        <p:nvSpPr>
          <p:cNvPr id="3" name="object 3"/>
          <p:cNvSpPr/>
          <p:nvPr/>
        </p:nvSpPr>
        <p:spPr>
          <a:xfrm>
            <a:off x="609639" y="2054824"/>
            <a:ext cx="2681735" cy="1720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65370" y="2315615"/>
            <a:ext cx="2799536" cy="1798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8329" y="2637115"/>
            <a:ext cx="2799650" cy="1798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77662" y="2886672"/>
            <a:ext cx="2953736" cy="18963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5975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022" y="861002"/>
            <a:ext cx="3339703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169" dirty="0"/>
              <a:t>Not</a:t>
            </a:r>
            <a:r>
              <a:rPr sz="5625" spc="-56" dirty="0"/>
              <a:t> </a:t>
            </a:r>
            <a:r>
              <a:rPr sz="5625" spc="53" dirty="0"/>
              <a:t>Array!</a:t>
            </a:r>
            <a:endParaRPr sz="5625" dirty="0"/>
          </a:p>
        </p:txBody>
      </p:sp>
      <p:sp>
        <p:nvSpPr>
          <p:cNvPr id="3" name="object 3"/>
          <p:cNvSpPr/>
          <p:nvPr/>
        </p:nvSpPr>
        <p:spPr>
          <a:xfrm>
            <a:off x="672158" y="2643188"/>
            <a:ext cx="2681736" cy="171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30836" y="3224074"/>
            <a:ext cx="2799663" cy="1794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1047" y="2187774"/>
            <a:ext cx="1115770" cy="2631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38305" y="2634258"/>
            <a:ext cx="2033527" cy="29811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6565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7961" y="497662"/>
            <a:ext cx="1765399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63" dirty="0"/>
              <a:t>Array</a:t>
            </a:r>
            <a:endParaRPr sz="5625"/>
          </a:p>
        </p:txBody>
      </p:sp>
      <p:sp>
        <p:nvSpPr>
          <p:cNvPr id="3" name="object 3"/>
          <p:cNvSpPr/>
          <p:nvPr/>
        </p:nvSpPr>
        <p:spPr>
          <a:xfrm>
            <a:off x="1288310" y="2464594"/>
            <a:ext cx="2681735" cy="171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44042" y="2723555"/>
            <a:ext cx="2799520" cy="1794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6984" y="3045024"/>
            <a:ext cx="2799667" cy="17948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56334" y="3295055"/>
            <a:ext cx="2953721" cy="18930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1102" y="2393156"/>
            <a:ext cx="843409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6750" b="1" spc="56" dirty="0">
                <a:latin typeface="Arial"/>
                <a:cs typeface="Arial"/>
              </a:rPr>
              <a:t>ar</a:t>
            </a:r>
            <a:endParaRPr sz="6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5906" y="4054078"/>
            <a:ext cx="49470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6750" spc="-4" dirty="0">
                <a:latin typeface="Arial"/>
                <a:cs typeface="Arial"/>
              </a:rPr>
              <a:t>0</a:t>
            </a:r>
            <a:endParaRPr sz="67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7531" y="4286250"/>
            <a:ext cx="49470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6750" spc="-4" dirty="0">
                <a:latin typeface="Arial"/>
                <a:cs typeface="Arial"/>
              </a:rPr>
              <a:t>1</a:t>
            </a:r>
            <a:endParaRPr sz="67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88086" y="4580930"/>
            <a:ext cx="49470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6750" spc="-4" dirty="0">
                <a:latin typeface="Arial"/>
                <a:cs typeface="Arial"/>
              </a:rPr>
              <a:t>2</a:t>
            </a:r>
            <a:endParaRPr sz="67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75797" y="4911328"/>
            <a:ext cx="49470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6750" spc="-4" dirty="0">
                <a:latin typeface="Arial"/>
                <a:cs typeface="Arial"/>
              </a:rPr>
              <a:t>3</a:t>
            </a:r>
            <a:endParaRPr sz="675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75494" y="1451448"/>
            <a:ext cx="1748004" cy="24748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062758" y="1973461"/>
            <a:ext cx="971550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6750" b="1" spc="-4" dirty="0">
                <a:solidFill>
                  <a:srgbClr val="B51700"/>
                </a:solidFill>
                <a:latin typeface="Arial"/>
                <a:cs typeface="Arial"/>
              </a:rPr>
              <a:t>10</a:t>
            </a:r>
            <a:endParaRPr sz="67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05559" y="1868893"/>
            <a:ext cx="1748004" cy="24748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696891" y="2393156"/>
            <a:ext cx="971550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6750" b="1" spc="-4" dirty="0">
                <a:solidFill>
                  <a:srgbClr val="B51700"/>
                </a:solidFill>
                <a:latin typeface="Arial"/>
                <a:cs typeface="Arial"/>
              </a:rPr>
              <a:t>12</a:t>
            </a:r>
            <a:endParaRPr sz="67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73940" y="2141615"/>
            <a:ext cx="1271373" cy="24748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563195" y="2661047"/>
            <a:ext cx="49470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6750" b="1" spc="-4" dirty="0">
                <a:solidFill>
                  <a:srgbClr val="B51700"/>
                </a:solidFill>
                <a:latin typeface="Arial"/>
                <a:cs typeface="Arial"/>
              </a:rPr>
              <a:t>5</a:t>
            </a:r>
            <a:endParaRPr sz="67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36356" y="2379117"/>
            <a:ext cx="1271373" cy="24748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224117" y="2902149"/>
            <a:ext cx="49470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6750" b="1" spc="-4" dirty="0">
                <a:solidFill>
                  <a:srgbClr val="B51700"/>
                </a:solidFill>
                <a:latin typeface="Arial"/>
                <a:cs typeface="Arial"/>
              </a:rPr>
              <a:t>3</a:t>
            </a:r>
            <a:endParaRPr sz="67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061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Lecture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session, we will review and recap:</a:t>
            </a:r>
          </a:p>
          <a:p>
            <a:pPr lvl="1"/>
            <a:r>
              <a:rPr lang="en-US" dirty="0"/>
              <a:t>What </a:t>
            </a:r>
            <a:r>
              <a:rPr lang="en-US" b="1" dirty="0"/>
              <a:t>software</a:t>
            </a:r>
            <a:r>
              <a:rPr lang="en-US" dirty="0"/>
              <a:t> is?</a:t>
            </a:r>
          </a:p>
          <a:p>
            <a:pPr lvl="1"/>
            <a:r>
              <a:rPr lang="en-US" b="1" dirty="0"/>
              <a:t>Computer architecture</a:t>
            </a:r>
            <a:r>
              <a:rPr lang="en-US" dirty="0"/>
              <a:t> and </a:t>
            </a:r>
            <a:r>
              <a:rPr lang="en-US" b="1" dirty="0"/>
              <a:t>programming language</a:t>
            </a:r>
          </a:p>
          <a:p>
            <a:pPr lvl="1"/>
            <a:r>
              <a:rPr lang="en-US" dirty="0"/>
              <a:t>Basic </a:t>
            </a:r>
            <a:r>
              <a:rPr lang="en-US" b="1" dirty="0"/>
              <a:t>components of a Java </a:t>
            </a:r>
            <a:r>
              <a:rPr lang="en-US" dirty="0"/>
              <a:t>program, </a:t>
            </a:r>
            <a:r>
              <a:rPr lang="en-US" b="1" dirty="0"/>
              <a:t>including methods</a:t>
            </a:r>
            <a:r>
              <a:rPr lang="en-US" dirty="0"/>
              <a:t>, </a:t>
            </a:r>
            <a:r>
              <a:rPr lang="en-US" b="1" dirty="0"/>
              <a:t>special symbols</a:t>
            </a:r>
            <a:r>
              <a:rPr lang="en-US" dirty="0"/>
              <a:t>, and </a:t>
            </a:r>
            <a:r>
              <a:rPr lang="en-US" b="1" dirty="0"/>
              <a:t>identifiers</a:t>
            </a:r>
          </a:p>
          <a:p>
            <a:pPr lvl="1"/>
            <a:r>
              <a:rPr lang="en-US" b="1" dirty="0"/>
              <a:t>Primitive data types</a:t>
            </a:r>
          </a:p>
          <a:p>
            <a:pPr lvl="1"/>
            <a:r>
              <a:rPr lang="en-US" dirty="0"/>
              <a:t>How to use arithmetic </a:t>
            </a:r>
            <a:r>
              <a:rPr lang="en-US" b="1" dirty="0"/>
              <a:t>operators</a:t>
            </a:r>
          </a:p>
          <a:p>
            <a:pPr lvl="1"/>
            <a:r>
              <a:rPr lang="en-US" dirty="0"/>
              <a:t>How a program evaluates </a:t>
            </a:r>
            <a:r>
              <a:rPr lang="en-US" b="1" dirty="0"/>
              <a:t>arithmetic expressions</a:t>
            </a:r>
          </a:p>
          <a:p>
            <a:pPr lvl="1"/>
            <a:r>
              <a:rPr lang="en-US" dirty="0"/>
              <a:t>How mixed expressions are evaluated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Type casting – converting between types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String type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What an </a:t>
            </a:r>
            <a:r>
              <a:rPr lang="en-US" b="1" dirty="0"/>
              <a:t>assignment statement</a:t>
            </a:r>
            <a:r>
              <a:rPr lang="en-US" dirty="0"/>
              <a:t> is and what it does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47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7961" y="486947"/>
            <a:ext cx="1765399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63" dirty="0"/>
              <a:t>Array</a:t>
            </a:r>
            <a:endParaRPr sz="5625"/>
          </a:p>
        </p:txBody>
      </p:sp>
      <p:sp>
        <p:nvSpPr>
          <p:cNvPr id="3" name="object 3"/>
          <p:cNvSpPr/>
          <p:nvPr/>
        </p:nvSpPr>
        <p:spPr>
          <a:xfrm>
            <a:off x="1288310" y="1794867"/>
            <a:ext cx="2681735" cy="171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44042" y="2053828"/>
            <a:ext cx="2799520" cy="1794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6984" y="2375297"/>
            <a:ext cx="2799667" cy="17948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56334" y="2625328"/>
            <a:ext cx="2953721" cy="18930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1102" y="1723430"/>
            <a:ext cx="843409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6750" b="1" spc="56" dirty="0">
                <a:latin typeface="Arial"/>
                <a:cs typeface="Arial"/>
              </a:rPr>
              <a:t>ar</a:t>
            </a:r>
            <a:endParaRPr sz="675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5906" y="3384352"/>
            <a:ext cx="49470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6750" spc="-4" dirty="0">
                <a:latin typeface="Arial"/>
                <a:cs typeface="Arial"/>
              </a:rPr>
              <a:t>0</a:t>
            </a:r>
            <a:endParaRPr sz="67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7531" y="3616524"/>
            <a:ext cx="49470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6750" spc="-4" dirty="0">
                <a:latin typeface="Arial"/>
                <a:cs typeface="Arial"/>
              </a:rPr>
              <a:t>1</a:t>
            </a:r>
            <a:endParaRPr sz="67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88086" y="3911203"/>
            <a:ext cx="49470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6750" spc="-4" dirty="0">
                <a:latin typeface="Arial"/>
                <a:cs typeface="Arial"/>
              </a:rPr>
              <a:t>2</a:t>
            </a:r>
            <a:endParaRPr sz="67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75797" y="4241602"/>
            <a:ext cx="49470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6750" spc="-4" dirty="0">
                <a:latin typeface="Arial"/>
                <a:cs typeface="Arial"/>
              </a:rPr>
              <a:t>3</a:t>
            </a:r>
            <a:endParaRPr sz="675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75494" y="781722"/>
            <a:ext cx="1748004" cy="24748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062758" y="1303735"/>
            <a:ext cx="971550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6750" b="1" spc="-4" dirty="0">
                <a:solidFill>
                  <a:srgbClr val="B51700"/>
                </a:solidFill>
                <a:latin typeface="Arial"/>
                <a:cs typeface="Arial"/>
              </a:rPr>
              <a:t>10</a:t>
            </a:r>
            <a:endParaRPr sz="67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05559" y="1199167"/>
            <a:ext cx="1748004" cy="24748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696891" y="1723430"/>
            <a:ext cx="971550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6750" b="1" spc="-4" dirty="0">
                <a:solidFill>
                  <a:srgbClr val="B51700"/>
                </a:solidFill>
                <a:latin typeface="Arial"/>
                <a:cs typeface="Arial"/>
              </a:rPr>
              <a:t>12</a:t>
            </a:r>
            <a:endParaRPr sz="67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73940" y="1471888"/>
            <a:ext cx="1271373" cy="24748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563195" y="1991320"/>
            <a:ext cx="49470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6750" b="1" spc="-4" dirty="0">
                <a:solidFill>
                  <a:srgbClr val="B51700"/>
                </a:solidFill>
                <a:latin typeface="Arial"/>
                <a:cs typeface="Arial"/>
              </a:rPr>
              <a:t>5</a:t>
            </a:r>
            <a:endParaRPr sz="67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36356" y="1709391"/>
            <a:ext cx="1271373" cy="24748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224117" y="2232422"/>
            <a:ext cx="49470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6750" b="1" spc="-4" dirty="0">
                <a:solidFill>
                  <a:srgbClr val="B51700"/>
                </a:solidFill>
                <a:latin typeface="Arial"/>
                <a:cs typeface="Arial"/>
              </a:rPr>
              <a:t>3</a:t>
            </a:r>
            <a:endParaRPr sz="67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72011" y="4532438"/>
            <a:ext cx="214313" cy="21431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152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56565" y="4863803"/>
            <a:ext cx="0" cy="575072"/>
          </a:xfrm>
          <a:custGeom>
            <a:avLst/>
            <a:gdLst/>
            <a:ahLst/>
            <a:cxnLst/>
            <a:rect l="l" t="t" r="r" b="b"/>
            <a:pathLst>
              <a:path h="817879">
                <a:moveTo>
                  <a:pt x="-38100" y="408891"/>
                </a:moveTo>
                <a:lnTo>
                  <a:pt x="38100" y="408891"/>
                </a:lnTo>
              </a:path>
            </a:pathLst>
          </a:custGeom>
          <a:ln w="8177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49408" y="4676280"/>
            <a:ext cx="214313" cy="21431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0" y="304799"/>
                </a:lnTo>
                <a:lnTo>
                  <a:pt x="304800" y="304799"/>
                </a:lnTo>
                <a:lnTo>
                  <a:pt x="152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31603" y="5126145"/>
            <a:ext cx="0" cy="575072"/>
          </a:xfrm>
          <a:custGeom>
            <a:avLst/>
            <a:gdLst/>
            <a:ahLst/>
            <a:cxnLst/>
            <a:rect l="l" t="t" r="r" b="b"/>
            <a:pathLst>
              <a:path h="817879">
                <a:moveTo>
                  <a:pt x="-38100" y="408891"/>
                </a:moveTo>
                <a:lnTo>
                  <a:pt x="38100" y="408891"/>
                </a:lnTo>
              </a:path>
            </a:pathLst>
          </a:custGeom>
          <a:ln w="8177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24446" y="4938622"/>
            <a:ext cx="214313" cy="21431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152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27074" y="5472783"/>
            <a:ext cx="0" cy="575072"/>
          </a:xfrm>
          <a:custGeom>
            <a:avLst/>
            <a:gdLst/>
            <a:ahLst/>
            <a:cxnLst/>
            <a:rect l="l" t="t" r="r" b="b"/>
            <a:pathLst>
              <a:path h="817879">
                <a:moveTo>
                  <a:pt x="-38100" y="408891"/>
                </a:moveTo>
                <a:lnTo>
                  <a:pt x="38100" y="408891"/>
                </a:lnTo>
              </a:path>
            </a:pathLst>
          </a:custGeom>
          <a:ln w="8177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9918" y="5285260"/>
            <a:ext cx="214313" cy="21431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152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536032" y="5893594"/>
            <a:ext cx="2375743" cy="778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5062" b="1" spc="-42" dirty="0">
                <a:latin typeface="Arial"/>
                <a:cs typeface="Arial"/>
              </a:rPr>
              <a:t>indexes</a:t>
            </a:r>
            <a:endParaRPr sz="5062">
              <a:latin typeface="Arial"/>
              <a:cs typeface="Arial"/>
            </a:endParaRPr>
          </a:p>
        </p:txBody>
      </p:sp>
      <p:sp>
        <p:nvSpPr>
          <p:cNvPr id="31" name="Up Arrow 30"/>
          <p:cNvSpPr/>
          <p:nvPr/>
        </p:nvSpPr>
        <p:spPr>
          <a:xfrm>
            <a:off x="1768907" y="4423098"/>
            <a:ext cx="153777" cy="78189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2" name="Up Arrow 31"/>
          <p:cNvSpPr/>
          <p:nvPr/>
        </p:nvSpPr>
        <p:spPr>
          <a:xfrm>
            <a:off x="3276713" y="4589018"/>
            <a:ext cx="153777" cy="78189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Up Arrow 32"/>
          <p:cNvSpPr/>
          <p:nvPr/>
        </p:nvSpPr>
        <p:spPr>
          <a:xfrm>
            <a:off x="4867991" y="4900589"/>
            <a:ext cx="153777" cy="78189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4" name="Up Arrow 33"/>
          <p:cNvSpPr/>
          <p:nvPr/>
        </p:nvSpPr>
        <p:spPr>
          <a:xfrm>
            <a:off x="6546260" y="5112680"/>
            <a:ext cx="153777" cy="78189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3485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7704" y="1052736"/>
            <a:ext cx="5047952" cy="8656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5625" i="0" spc="88" dirty="0">
                <a:latin typeface="Arial"/>
                <a:cs typeface="Arial"/>
              </a:rPr>
              <a:t>Creating</a:t>
            </a:r>
            <a:r>
              <a:rPr sz="5625" i="0" spc="-46" dirty="0">
                <a:latin typeface="Arial"/>
                <a:cs typeface="Arial"/>
              </a:rPr>
              <a:t> </a:t>
            </a:r>
            <a:r>
              <a:rPr sz="5625" i="0" spc="70" dirty="0">
                <a:latin typeface="Arial"/>
                <a:cs typeface="Arial"/>
              </a:rPr>
              <a:t>arrays</a:t>
            </a:r>
            <a:endParaRPr sz="5625" i="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6820" y="2964656"/>
            <a:ext cx="8592145" cy="8656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580588" algn="l"/>
                <a:tab pos="5581302" algn="l"/>
              </a:tabLst>
            </a:pPr>
            <a:r>
              <a:rPr sz="5625" b="1" i="0" dirty="0">
                <a:latin typeface="Courier New"/>
                <a:cs typeface="Courier New"/>
              </a:rPr>
              <a:t>int[]	ar=new	</a:t>
            </a:r>
            <a:r>
              <a:rPr sz="5625" b="1" i="0" spc="-4" dirty="0">
                <a:latin typeface="Courier New"/>
                <a:cs typeface="Courier New"/>
              </a:rPr>
              <a:t>int[4];</a:t>
            </a:r>
            <a:endParaRPr sz="5625" i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31769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4899" y="497662"/>
            <a:ext cx="5047952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88" dirty="0"/>
              <a:t>Creating</a:t>
            </a:r>
            <a:r>
              <a:rPr sz="5625" spc="-46" dirty="0"/>
              <a:t> </a:t>
            </a:r>
            <a:r>
              <a:rPr sz="5625" spc="70" dirty="0"/>
              <a:t>arrays</a:t>
            </a:r>
            <a:endParaRPr sz="5625"/>
          </a:p>
        </p:txBody>
      </p:sp>
      <p:sp>
        <p:nvSpPr>
          <p:cNvPr id="3" name="object 3"/>
          <p:cNvSpPr txBox="1"/>
          <p:nvPr/>
        </p:nvSpPr>
        <p:spPr>
          <a:xfrm>
            <a:off x="410766" y="2303860"/>
            <a:ext cx="387637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i="0" spc="-4" dirty="0">
                <a:latin typeface="Courier New"/>
                <a:cs typeface="Courier New"/>
              </a:rPr>
              <a:t>int[] ar=new</a:t>
            </a:r>
            <a:r>
              <a:rPr sz="2531" b="1" i="0" spc="-53" dirty="0">
                <a:latin typeface="Courier New"/>
                <a:cs typeface="Courier New"/>
              </a:rPr>
              <a:t> </a:t>
            </a:r>
            <a:r>
              <a:rPr sz="2531" b="1" i="0" dirty="0">
                <a:latin typeface="Courier New"/>
                <a:cs typeface="Courier New"/>
              </a:rPr>
              <a:t>int[4];</a:t>
            </a:r>
            <a:endParaRPr sz="2531" i="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7781" y="2187773"/>
            <a:ext cx="1268016" cy="812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2166" y="2307483"/>
            <a:ext cx="1328372" cy="853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1204" y="2460080"/>
            <a:ext cx="1328358" cy="852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6992" y="2580679"/>
            <a:ext cx="1401961" cy="8979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05946" y="2027039"/>
            <a:ext cx="1086296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883561" algn="l"/>
              </a:tabLst>
            </a:pPr>
            <a:r>
              <a:rPr sz="2531" b="1" dirty="0">
                <a:latin typeface="Courier New"/>
                <a:cs typeface="Courier New"/>
              </a:rPr>
              <a:t>ar	0</a:t>
            </a:r>
            <a:endParaRPr sz="2531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38305" y="2169914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4821" y="2312789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74211" y="2437805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890" y="4670227"/>
            <a:ext cx="4069259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i="0" spc="-4" dirty="0">
                <a:latin typeface="Courier New"/>
                <a:cs typeface="Courier New"/>
              </a:rPr>
              <a:t>int[]</a:t>
            </a:r>
            <a:r>
              <a:rPr sz="2531" b="1" i="0" spc="-67" dirty="0">
                <a:latin typeface="Courier New"/>
                <a:cs typeface="Courier New"/>
              </a:rPr>
              <a:t> </a:t>
            </a:r>
            <a:r>
              <a:rPr sz="2531" b="1" i="0" dirty="0">
                <a:latin typeface="Courier New"/>
                <a:cs typeface="Courier New"/>
              </a:rPr>
              <a:t>ar={2,8,34,14};</a:t>
            </a:r>
            <a:endParaRPr sz="2531" i="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29187" y="4424121"/>
            <a:ext cx="1268016" cy="8164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64379" y="4547914"/>
            <a:ext cx="1327566" cy="853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3416" y="4700512"/>
            <a:ext cx="1327552" cy="8534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89072" y="4822031"/>
            <a:ext cx="1401287" cy="8929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527352" y="4268391"/>
            <a:ext cx="1086296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883561" algn="l"/>
              </a:tabLst>
            </a:pPr>
            <a:r>
              <a:rPr sz="2531" b="1" dirty="0">
                <a:latin typeface="Courier New"/>
                <a:cs typeface="Courier New"/>
              </a:rPr>
              <a:t>ar	2</a:t>
            </a:r>
            <a:endParaRPr sz="2531" dirty="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59711" y="4411266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8</a:t>
            </a:r>
            <a:endParaRPr sz="2531" dirty="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58001" y="4554141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34</a:t>
            </a:r>
            <a:endParaRPr sz="2531" dirty="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97391" y="4679156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14</a:t>
            </a:r>
            <a:endParaRPr sz="253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47392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520" y="1340768"/>
            <a:ext cx="8601075" cy="38465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91205"/>
            <a:r>
              <a:rPr sz="5625" i="0" spc="88" dirty="0">
                <a:latin typeface="Arial"/>
                <a:cs typeface="Arial"/>
              </a:rPr>
              <a:t>Creating </a:t>
            </a:r>
            <a:r>
              <a:rPr sz="5625" i="0" spc="70" dirty="0">
                <a:latin typeface="Arial"/>
                <a:cs typeface="Arial"/>
              </a:rPr>
              <a:t>arrays</a:t>
            </a:r>
            <a:r>
              <a:rPr sz="5625" i="0" spc="-130" dirty="0">
                <a:latin typeface="Arial"/>
                <a:cs typeface="Arial"/>
              </a:rPr>
              <a:t> </a:t>
            </a:r>
            <a:r>
              <a:rPr sz="5625" i="0" spc="-4" dirty="0">
                <a:latin typeface="Arial"/>
                <a:cs typeface="Arial"/>
              </a:rPr>
              <a:t>2</a:t>
            </a:r>
            <a:endParaRPr sz="5625" i="0"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8121" dirty="0">
              <a:latin typeface="Times New Roman"/>
              <a:cs typeface="Times New Roman"/>
            </a:endParaRPr>
          </a:p>
          <a:p>
            <a:pPr marL="8929"/>
            <a:r>
              <a:rPr sz="5625" b="1" i="0" spc="-4" dirty="0">
                <a:latin typeface="Courier New"/>
                <a:cs typeface="Courier New"/>
              </a:rPr>
              <a:t>int</a:t>
            </a:r>
            <a:r>
              <a:rPr sz="5625" b="1" i="0" spc="-67" dirty="0">
                <a:latin typeface="Courier New"/>
                <a:cs typeface="Courier New"/>
              </a:rPr>
              <a:t> </a:t>
            </a:r>
            <a:r>
              <a:rPr sz="5625" b="1" i="0" dirty="0">
                <a:latin typeface="Courier New"/>
                <a:cs typeface="Courier New"/>
              </a:rPr>
              <a:t>s=4;</a:t>
            </a:r>
            <a:endParaRPr sz="5625" i="0" dirty="0">
              <a:latin typeface="Courier New"/>
              <a:cs typeface="Courier New"/>
            </a:endParaRPr>
          </a:p>
          <a:p>
            <a:pPr marL="17859">
              <a:tabLst>
                <a:tab pos="2589517" algn="l"/>
                <a:tab pos="5590231" algn="l"/>
              </a:tabLst>
            </a:pPr>
            <a:r>
              <a:rPr sz="5625" b="1" i="0" dirty="0">
                <a:latin typeface="Courier New"/>
                <a:cs typeface="Courier New"/>
              </a:rPr>
              <a:t>int</a:t>
            </a:r>
            <a:r>
              <a:rPr sz="5625" b="1" i="0" dirty="0">
                <a:solidFill>
                  <a:srgbClr val="FF0000"/>
                </a:solidFill>
                <a:latin typeface="Courier New"/>
                <a:cs typeface="Courier New"/>
              </a:rPr>
              <a:t>[]</a:t>
            </a:r>
            <a:r>
              <a:rPr sz="5625" b="1" i="0" dirty="0">
                <a:latin typeface="Courier New"/>
                <a:cs typeface="Courier New"/>
              </a:rPr>
              <a:t>	ar=</a:t>
            </a:r>
            <a:r>
              <a:rPr sz="5625" b="1" i="0" dirty="0">
                <a:solidFill>
                  <a:srgbClr val="FF0000"/>
                </a:solidFill>
                <a:latin typeface="Courier New"/>
                <a:cs typeface="Courier New"/>
              </a:rPr>
              <a:t>new</a:t>
            </a:r>
            <a:r>
              <a:rPr sz="5625" b="1" i="0" dirty="0">
                <a:latin typeface="Courier New"/>
                <a:cs typeface="Courier New"/>
              </a:rPr>
              <a:t>	</a:t>
            </a:r>
            <a:r>
              <a:rPr sz="5625" b="1" i="0" spc="-4" dirty="0">
                <a:solidFill>
                  <a:srgbClr val="FF0000"/>
                </a:solidFill>
                <a:latin typeface="Courier New"/>
                <a:cs typeface="Courier New"/>
              </a:rPr>
              <a:t>int[s]</a:t>
            </a:r>
            <a:r>
              <a:rPr sz="5625" b="1" i="0" spc="-4" dirty="0">
                <a:latin typeface="Courier New"/>
                <a:cs typeface="Courier New"/>
              </a:rPr>
              <a:t>;</a:t>
            </a:r>
            <a:endParaRPr sz="5625" i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48029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2360" y="497662"/>
            <a:ext cx="5670797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137" dirty="0"/>
              <a:t>Accessing</a:t>
            </a:r>
            <a:r>
              <a:rPr sz="5625" spc="-46" dirty="0"/>
              <a:t> </a:t>
            </a:r>
            <a:r>
              <a:rPr sz="5625" spc="70" dirty="0"/>
              <a:t>arrays</a:t>
            </a:r>
            <a:endParaRPr sz="5625"/>
          </a:p>
        </p:txBody>
      </p:sp>
      <p:sp>
        <p:nvSpPr>
          <p:cNvPr id="3" name="object 3"/>
          <p:cNvSpPr txBox="1"/>
          <p:nvPr/>
        </p:nvSpPr>
        <p:spPr>
          <a:xfrm>
            <a:off x="410766" y="2437805"/>
            <a:ext cx="387637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spc="-4" dirty="0">
                <a:latin typeface="Courier New"/>
                <a:cs typeface="Courier New"/>
              </a:rPr>
              <a:t>int[] ar=new</a:t>
            </a:r>
            <a:r>
              <a:rPr sz="2531" b="1" spc="-53" dirty="0">
                <a:latin typeface="Courier New"/>
                <a:cs typeface="Courier New"/>
              </a:rPr>
              <a:t> </a:t>
            </a:r>
            <a:r>
              <a:rPr sz="2531" b="1" dirty="0">
                <a:latin typeface="Courier New"/>
                <a:cs typeface="Courier New"/>
              </a:rPr>
              <a:t>int[4];</a:t>
            </a:r>
            <a:endParaRPr sz="2531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7781" y="2187773"/>
            <a:ext cx="1268016" cy="812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2166" y="2307483"/>
            <a:ext cx="1328372" cy="853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1204" y="2460080"/>
            <a:ext cx="1328358" cy="852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6992" y="2580679"/>
            <a:ext cx="1401961" cy="8979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05946" y="2027039"/>
            <a:ext cx="1086296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883561" algn="l"/>
              </a:tabLst>
            </a:pPr>
            <a:r>
              <a:rPr sz="2531" b="1" dirty="0">
                <a:latin typeface="Courier New"/>
                <a:cs typeface="Courier New"/>
              </a:rPr>
              <a:t>ar	0</a:t>
            </a:r>
            <a:endParaRPr sz="2531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38305" y="2169914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4821" y="2312789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74211" y="2437805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514985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2360" y="497662"/>
            <a:ext cx="5670797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137" dirty="0"/>
              <a:t>Accessing</a:t>
            </a:r>
            <a:r>
              <a:rPr sz="5625" spc="-46" dirty="0"/>
              <a:t> </a:t>
            </a:r>
            <a:r>
              <a:rPr sz="5625" spc="70" dirty="0"/>
              <a:t>arrays</a:t>
            </a:r>
            <a:endParaRPr sz="5625"/>
          </a:p>
        </p:txBody>
      </p:sp>
      <p:sp>
        <p:nvSpPr>
          <p:cNvPr id="3" name="object 3"/>
          <p:cNvSpPr txBox="1"/>
          <p:nvPr/>
        </p:nvSpPr>
        <p:spPr>
          <a:xfrm>
            <a:off x="410766" y="2437805"/>
            <a:ext cx="387637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i="0" spc="-4" dirty="0">
                <a:latin typeface="Courier New"/>
                <a:cs typeface="Courier New"/>
              </a:rPr>
              <a:t>int[] ar=new</a:t>
            </a:r>
            <a:r>
              <a:rPr sz="2531" b="1" i="0" spc="-53" dirty="0">
                <a:latin typeface="Courier New"/>
                <a:cs typeface="Courier New"/>
              </a:rPr>
              <a:t> </a:t>
            </a:r>
            <a:r>
              <a:rPr sz="2531" b="1" i="0" dirty="0">
                <a:latin typeface="Courier New"/>
                <a:cs typeface="Courier New"/>
              </a:rPr>
              <a:t>int[4];</a:t>
            </a:r>
            <a:endParaRPr sz="2531" i="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7781" y="2187773"/>
            <a:ext cx="1268016" cy="812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2166" y="2307483"/>
            <a:ext cx="1328372" cy="853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1204" y="2460080"/>
            <a:ext cx="1328358" cy="852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6992" y="2580679"/>
            <a:ext cx="1401961" cy="8979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05946" y="2027039"/>
            <a:ext cx="1086296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883561" algn="l"/>
              </a:tabLst>
            </a:pPr>
            <a:r>
              <a:rPr sz="2531" b="1" dirty="0">
                <a:latin typeface="Courier New"/>
                <a:cs typeface="Courier New"/>
              </a:rPr>
              <a:t>ar	0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38305" y="2169914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4821" y="2312789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74211" y="2437805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8625" y="3830836"/>
            <a:ext cx="175423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i="0" dirty="0">
                <a:latin typeface="Courier New"/>
                <a:cs typeface="Courier New"/>
              </a:rPr>
              <a:t>ar[0]=12;</a:t>
            </a:r>
            <a:endParaRPr sz="2531" i="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29187" y="3973712"/>
            <a:ext cx="1268016" cy="8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64377" y="4093452"/>
            <a:ext cx="1327568" cy="853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3415" y="4246050"/>
            <a:ext cx="1327553" cy="8528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89071" y="4366617"/>
            <a:ext cx="1401288" cy="8979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527352" y="3812977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ar</a:t>
            </a:r>
            <a:endParaRPr sz="2531" dirty="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04235" y="3866555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EE220C"/>
                </a:solidFill>
                <a:latin typeface="Courier New"/>
                <a:cs typeface="Courier New"/>
              </a:rPr>
              <a:t>12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59711" y="3955852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 dirty="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56227" y="4098727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 dirty="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95618" y="4223742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88091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2360" y="497662"/>
            <a:ext cx="5670797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137" dirty="0"/>
              <a:t>Accessing</a:t>
            </a:r>
            <a:r>
              <a:rPr sz="5625" spc="-46" dirty="0"/>
              <a:t> </a:t>
            </a:r>
            <a:r>
              <a:rPr sz="5625" spc="70" dirty="0"/>
              <a:t>arrays</a:t>
            </a:r>
            <a:endParaRPr sz="5625"/>
          </a:p>
        </p:txBody>
      </p:sp>
      <p:sp>
        <p:nvSpPr>
          <p:cNvPr id="3" name="object 3"/>
          <p:cNvSpPr txBox="1"/>
          <p:nvPr/>
        </p:nvSpPr>
        <p:spPr>
          <a:xfrm>
            <a:off x="410766" y="2437805"/>
            <a:ext cx="387637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spc="-4" dirty="0">
                <a:latin typeface="Courier New"/>
                <a:cs typeface="Courier New"/>
              </a:rPr>
              <a:t>int[] ar=new</a:t>
            </a:r>
            <a:r>
              <a:rPr sz="2531" b="1" spc="-53" dirty="0">
                <a:latin typeface="Courier New"/>
                <a:cs typeface="Courier New"/>
              </a:rPr>
              <a:t> </a:t>
            </a:r>
            <a:r>
              <a:rPr sz="2531" b="1" dirty="0">
                <a:latin typeface="Courier New"/>
                <a:cs typeface="Courier New"/>
              </a:rPr>
              <a:t>int[4];</a:t>
            </a:r>
            <a:endParaRPr sz="2531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7781" y="2187773"/>
            <a:ext cx="1268016" cy="812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2166" y="2307483"/>
            <a:ext cx="1328372" cy="853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1204" y="2460080"/>
            <a:ext cx="1328358" cy="852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6992" y="2580679"/>
            <a:ext cx="1401961" cy="8979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05946" y="2027039"/>
            <a:ext cx="1086296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883561" algn="l"/>
              </a:tabLst>
            </a:pPr>
            <a:r>
              <a:rPr sz="2531" b="1" dirty="0">
                <a:latin typeface="Courier New"/>
                <a:cs typeface="Courier New"/>
              </a:rPr>
              <a:t>ar	0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38305" y="2169914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4821" y="2312789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74211" y="2437805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29187" y="3973712"/>
            <a:ext cx="1268016" cy="8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64377" y="4093452"/>
            <a:ext cx="1327568" cy="853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3415" y="4246050"/>
            <a:ext cx="1327553" cy="8528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89071" y="4366617"/>
            <a:ext cx="1401288" cy="8979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527352" y="3812977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ar</a:t>
            </a:r>
            <a:endParaRPr sz="2531" dirty="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04235" y="3866555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EE220C"/>
                </a:solidFill>
                <a:latin typeface="Courier New"/>
                <a:cs typeface="Courier New"/>
              </a:rPr>
              <a:t>12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07907" y="4009430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EE220C"/>
                </a:solidFill>
                <a:latin typeface="Courier New"/>
                <a:cs typeface="Courier New"/>
              </a:rPr>
              <a:t>15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56227" y="4098727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95618" y="4223742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8625" y="3830836"/>
            <a:ext cx="1754237" cy="9712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ar[0]=12;</a:t>
            </a:r>
            <a:endParaRPr sz="2531" dirty="0">
              <a:latin typeface="Courier New"/>
              <a:cs typeface="Courier New"/>
            </a:endParaRPr>
          </a:p>
          <a:p>
            <a:pPr marL="8929">
              <a:spcBef>
                <a:spcPts val="1533"/>
              </a:spcBef>
            </a:pPr>
            <a:r>
              <a:rPr sz="2531" b="1" dirty="0">
                <a:latin typeface="Courier New"/>
                <a:cs typeface="Courier New"/>
              </a:rPr>
              <a:t>ar[1]=15;</a:t>
            </a:r>
            <a:endParaRPr sz="253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807620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2360" y="497662"/>
            <a:ext cx="5670797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137" dirty="0"/>
              <a:t>Accessing</a:t>
            </a:r>
            <a:r>
              <a:rPr sz="5625" spc="-46" dirty="0"/>
              <a:t> </a:t>
            </a:r>
            <a:r>
              <a:rPr sz="5625" spc="70" dirty="0"/>
              <a:t>arrays</a:t>
            </a:r>
            <a:endParaRPr sz="5625"/>
          </a:p>
        </p:txBody>
      </p:sp>
      <p:sp>
        <p:nvSpPr>
          <p:cNvPr id="3" name="object 3"/>
          <p:cNvSpPr txBox="1"/>
          <p:nvPr/>
        </p:nvSpPr>
        <p:spPr>
          <a:xfrm>
            <a:off x="410766" y="2437805"/>
            <a:ext cx="387637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i="0" spc="-4" dirty="0">
                <a:latin typeface="Courier New"/>
                <a:cs typeface="Courier New"/>
              </a:rPr>
              <a:t>int[] ar=new</a:t>
            </a:r>
            <a:r>
              <a:rPr sz="2531" b="1" i="0" spc="-53" dirty="0">
                <a:latin typeface="Courier New"/>
                <a:cs typeface="Courier New"/>
              </a:rPr>
              <a:t> </a:t>
            </a:r>
            <a:r>
              <a:rPr sz="2531" b="1" i="0" dirty="0">
                <a:latin typeface="Courier New"/>
                <a:cs typeface="Courier New"/>
              </a:rPr>
              <a:t>int[4];</a:t>
            </a:r>
            <a:endParaRPr sz="2531" i="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7781" y="2187773"/>
            <a:ext cx="1268016" cy="812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2166" y="2307483"/>
            <a:ext cx="1328372" cy="853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1204" y="2460080"/>
            <a:ext cx="1328358" cy="852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6992" y="2580679"/>
            <a:ext cx="1401961" cy="8979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05946" y="2027039"/>
            <a:ext cx="1086296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883561" algn="l"/>
              </a:tabLst>
            </a:pPr>
            <a:r>
              <a:rPr sz="2531" b="1" dirty="0">
                <a:latin typeface="Courier New"/>
                <a:cs typeface="Courier New"/>
              </a:rPr>
              <a:t>ar	0</a:t>
            </a:r>
            <a:endParaRPr sz="2531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38305" y="2169914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4821" y="2312789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74211" y="2437805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29187" y="3973712"/>
            <a:ext cx="1268016" cy="8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64377" y="4093452"/>
            <a:ext cx="1327568" cy="853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3415" y="4246050"/>
            <a:ext cx="1327553" cy="8528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89071" y="4366617"/>
            <a:ext cx="1401288" cy="8979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527352" y="3812977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ar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04235" y="3866555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EE220C"/>
                </a:solidFill>
                <a:latin typeface="Courier New"/>
                <a:cs typeface="Courier New"/>
              </a:rPr>
              <a:t>12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07907" y="4009430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EE220C"/>
                </a:solidFill>
                <a:latin typeface="Courier New"/>
                <a:cs typeface="Courier New"/>
              </a:rPr>
              <a:t>15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95618" y="4223742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8625" y="3830836"/>
            <a:ext cx="1754237" cy="15531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i="0" dirty="0">
                <a:latin typeface="Courier New"/>
                <a:cs typeface="Courier New"/>
              </a:rPr>
              <a:t>ar[0]=12;</a:t>
            </a:r>
            <a:endParaRPr sz="2531" i="0" dirty="0">
              <a:latin typeface="Courier New"/>
              <a:cs typeface="Courier New"/>
            </a:endParaRPr>
          </a:p>
          <a:p>
            <a:pPr marL="8929">
              <a:spcBef>
                <a:spcPts val="1533"/>
              </a:spcBef>
            </a:pPr>
            <a:r>
              <a:rPr sz="2531" b="1" i="0" dirty="0">
                <a:latin typeface="Courier New"/>
                <a:cs typeface="Courier New"/>
              </a:rPr>
              <a:t>ar[1]=15;</a:t>
            </a:r>
            <a:endParaRPr sz="2531" i="0" dirty="0">
              <a:latin typeface="Courier New"/>
              <a:cs typeface="Courier New"/>
            </a:endParaRPr>
          </a:p>
          <a:p>
            <a:pPr marL="8929">
              <a:spcBef>
                <a:spcPts val="1533"/>
              </a:spcBef>
            </a:pPr>
            <a:r>
              <a:rPr sz="2531" b="1" i="0" dirty="0">
                <a:latin typeface="Courier New"/>
                <a:cs typeface="Courier New"/>
              </a:rPr>
              <a:t>ar[2]=25;</a:t>
            </a:r>
            <a:endParaRPr sz="2531" i="0" dirty="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13352" y="4143375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EE220C"/>
                </a:solidFill>
                <a:latin typeface="Courier New"/>
                <a:cs typeface="Courier New"/>
              </a:rPr>
              <a:t>25</a:t>
            </a:r>
            <a:endParaRPr sz="2531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456564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2360" y="497662"/>
            <a:ext cx="5670797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137" dirty="0"/>
              <a:t>Accessing</a:t>
            </a:r>
            <a:r>
              <a:rPr sz="5625" spc="-46" dirty="0"/>
              <a:t> </a:t>
            </a:r>
            <a:r>
              <a:rPr sz="5625" spc="70" dirty="0"/>
              <a:t>arrays</a:t>
            </a:r>
            <a:endParaRPr sz="5625"/>
          </a:p>
        </p:txBody>
      </p:sp>
      <p:sp>
        <p:nvSpPr>
          <p:cNvPr id="3" name="object 3"/>
          <p:cNvSpPr txBox="1"/>
          <p:nvPr/>
        </p:nvSpPr>
        <p:spPr>
          <a:xfrm>
            <a:off x="410766" y="2437805"/>
            <a:ext cx="387637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i="0" spc="-4" dirty="0">
                <a:latin typeface="Courier New"/>
                <a:cs typeface="Courier New"/>
              </a:rPr>
              <a:t>int[] ar=new</a:t>
            </a:r>
            <a:r>
              <a:rPr sz="2531" b="1" i="0" spc="-53" dirty="0">
                <a:latin typeface="Courier New"/>
                <a:cs typeface="Courier New"/>
              </a:rPr>
              <a:t> </a:t>
            </a:r>
            <a:r>
              <a:rPr sz="2531" b="1" i="0" dirty="0">
                <a:latin typeface="Courier New"/>
                <a:cs typeface="Courier New"/>
              </a:rPr>
              <a:t>int[4];</a:t>
            </a:r>
            <a:endParaRPr sz="2531" i="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7781" y="2187773"/>
            <a:ext cx="1268016" cy="812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2166" y="2307483"/>
            <a:ext cx="1328372" cy="853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1204" y="2460080"/>
            <a:ext cx="1328358" cy="852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6992" y="2580679"/>
            <a:ext cx="1401961" cy="8979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05946" y="2027039"/>
            <a:ext cx="1086296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883561" algn="l"/>
              </a:tabLst>
            </a:pPr>
            <a:r>
              <a:rPr sz="2531" b="1" dirty="0">
                <a:latin typeface="Courier New"/>
                <a:cs typeface="Courier New"/>
              </a:rPr>
              <a:t>ar	0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38305" y="2169914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4821" y="2312789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74211" y="2437805"/>
            <a:ext cx="21118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0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29187" y="3973712"/>
            <a:ext cx="1268016" cy="8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64377" y="4093452"/>
            <a:ext cx="1327568" cy="853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3415" y="4246050"/>
            <a:ext cx="1327553" cy="8528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89071" y="4366617"/>
            <a:ext cx="1401288" cy="8979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527352" y="3812977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FFFFFF"/>
                </a:solidFill>
                <a:latin typeface="Courier New"/>
                <a:cs typeface="Courier New"/>
              </a:rPr>
              <a:t>ar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04235" y="3866555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EE220C"/>
                </a:solidFill>
                <a:latin typeface="Courier New"/>
                <a:cs typeface="Courier New"/>
              </a:rPr>
              <a:t>12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07907" y="4009430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EE220C"/>
                </a:solidFill>
                <a:latin typeface="Courier New"/>
                <a:cs typeface="Courier New"/>
              </a:rPr>
              <a:t>15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13352" y="4143375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EE220C"/>
                </a:solidFill>
                <a:latin typeface="Courier New"/>
                <a:cs typeface="Courier New"/>
              </a:rPr>
              <a:t>25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8625" y="3830836"/>
            <a:ext cx="1754237" cy="2134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i="0" dirty="0">
                <a:latin typeface="Courier New"/>
                <a:cs typeface="Courier New"/>
              </a:rPr>
              <a:t>ar[0]=12;</a:t>
            </a:r>
            <a:endParaRPr sz="2531" i="0" dirty="0">
              <a:latin typeface="Courier New"/>
              <a:cs typeface="Courier New"/>
            </a:endParaRPr>
          </a:p>
          <a:p>
            <a:pPr marL="8929">
              <a:spcBef>
                <a:spcPts val="1533"/>
              </a:spcBef>
            </a:pPr>
            <a:r>
              <a:rPr sz="2531" b="1" i="0" dirty="0">
                <a:latin typeface="Courier New"/>
                <a:cs typeface="Courier New"/>
              </a:rPr>
              <a:t>ar[1]=15;</a:t>
            </a:r>
            <a:endParaRPr sz="2531" i="0" dirty="0">
              <a:latin typeface="Courier New"/>
              <a:cs typeface="Courier New"/>
            </a:endParaRPr>
          </a:p>
          <a:p>
            <a:pPr marL="8929">
              <a:spcBef>
                <a:spcPts val="1533"/>
              </a:spcBef>
            </a:pPr>
            <a:r>
              <a:rPr sz="2531" b="1" i="0" dirty="0">
                <a:latin typeface="Courier New"/>
                <a:cs typeface="Courier New"/>
              </a:rPr>
              <a:t>ar[2]=25;</a:t>
            </a:r>
            <a:endParaRPr sz="2531" i="0" dirty="0">
              <a:latin typeface="Courier New"/>
              <a:cs typeface="Courier New"/>
            </a:endParaRPr>
          </a:p>
          <a:p>
            <a:pPr marL="8929">
              <a:spcBef>
                <a:spcPts val="1533"/>
              </a:spcBef>
            </a:pPr>
            <a:r>
              <a:rPr sz="2531" b="1" i="0" dirty="0">
                <a:latin typeface="Courier New"/>
                <a:cs typeface="Courier New"/>
              </a:rPr>
              <a:t>ar[3]=23;</a:t>
            </a:r>
            <a:endParaRPr sz="2531" i="0" dirty="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99165" y="4259461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EE220C"/>
                </a:solidFill>
                <a:latin typeface="Courier New"/>
                <a:cs typeface="Courier New"/>
              </a:rPr>
              <a:t>23</a:t>
            </a:r>
            <a:endParaRPr sz="2531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032067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0071" y="497662"/>
            <a:ext cx="2306985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134" dirty="0"/>
              <a:t>Length</a:t>
            </a:r>
            <a:endParaRPr sz="5625"/>
          </a:p>
        </p:txBody>
      </p:sp>
      <p:sp>
        <p:nvSpPr>
          <p:cNvPr id="3" name="object 3"/>
          <p:cNvSpPr/>
          <p:nvPr/>
        </p:nvSpPr>
        <p:spPr>
          <a:xfrm>
            <a:off x="4929187" y="2714626"/>
            <a:ext cx="1268016" cy="812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4377" y="2834366"/>
            <a:ext cx="1327568" cy="853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23415" y="2986964"/>
            <a:ext cx="1327553" cy="8528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89071" y="3107531"/>
            <a:ext cx="1401288" cy="8979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27352" y="2553891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ar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4235" y="2607469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EE220C"/>
                </a:solidFill>
                <a:latin typeface="Courier New"/>
                <a:cs typeface="Courier New"/>
              </a:rPr>
              <a:t>12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07907" y="2750344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EE220C"/>
                </a:solidFill>
                <a:latin typeface="Courier New"/>
                <a:cs typeface="Courier New"/>
              </a:rPr>
              <a:t>15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13352" y="2884289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EE220C"/>
                </a:solidFill>
                <a:latin typeface="Courier New"/>
                <a:cs typeface="Courier New"/>
              </a:rPr>
              <a:t>25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5079" y="2107407"/>
            <a:ext cx="1754237" cy="2134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i="0" dirty="0">
                <a:latin typeface="Courier New"/>
                <a:cs typeface="Courier New"/>
              </a:rPr>
              <a:t>ar[0]=12;</a:t>
            </a:r>
            <a:endParaRPr sz="2531" i="0" dirty="0">
              <a:latin typeface="Courier New"/>
              <a:cs typeface="Courier New"/>
            </a:endParaRPr>
          </a:p>
          <a:p>
            <a:pPr marL="8929">
              <a:spcBef>
                <a:spcPts val="1533"/>
              </a:spcBef>
            </a:pPr>
            <a:r>
              <a:rPr sz="2531" b="1" i="0" dirty="0">
                <a:latin typeface="Courier New"/>
                <a:cs typeface="Courier New"/>
              </a:rPr>
              <a:t>ar[1]=15;</a:t>
            </a:r>
            <a:endParaRPr sz="2531" i="0" dirty="0">
              <a:latin typeface="Courier New"/>
              <a:cs typeface="Courier New"/>
            </a:endParaRPr>
          </a:p>
          <a:p>
            <a:pPr marL="8929">
              <a:spcBef>
                <a:spcPts val="1533"/>
              </a:spcBef>
            </a:pPr>
            <a:r>
              <a:rPr sz="2531" b="1" i="0" dirty="0">
                <a:latin typeface="Courier New"/>
                <a:cs typeface="Courier New"/>
              </a:rPr>
              <a:t>ar[2]=25;</a:t>
            </a:r>
            <a:endParaRPr sz="2531" i="0" dirty="0">
              <a:latin typeface="Courier New"/>
              <a:cs typeface="Courier New"/>
            </a:endParaRPr>
          </a:p>
          <a:p>
            <a:pPr marL="8929">
              <a:spcBef>
                <a:spcPts val="1533"/>
              </a:spcBef>
            </a:pPr>
            <a:r>
              <a:rPr sz="2531" b="1" i="0" dirty="0">
                <a:latin typeface="Courier New"/>
                <a:cs typeface="Courier New"/>
              </a:rPr>
              <a:t>ar[3]=23;</a:t>
            </a:r>
            <a:endParaRPr sz="2531" i="0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9165" y="3000375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EE220C"/>
                </a:solidFill>
                <a:latin typeface="Courier New"/>
                <a:cs typeface="Courier New"/>
              </a:rPr>
              <a:t>23</a:t>
            </a:r>
            <a:endParaRPr sz="2531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39338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397917-9CEE-4BB3-BE70-E57A62105578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075" tIns="46038" rIns="92075" bIns="46038" anchor="b"/>
          <a:lstStyle/>
          <a:p>
            <a:r>
              <a:rPr lang="en-US" altLang="en-US" sz="2400"/>
              <a:t>What is software ?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676400"/>
            <a:ext cx="7773988" cy="4776788"/>
          </a:xfrm>
        </p:spPr>
        <p:txBody>
          <a:bodyPr lIns="92075" tIns="46038" rIns="92075" bIns="46038"/>
          <a:lstStyle/>
          <a:p>
            <a:r>
              <a:rPr lang="en-US" altLang="en-US" dirty="0"/>
              <a:t>A set of instructions which the computer can </a:t>
            </a:r>
            <a:r>
              <a:rPr lang="en-US" altLang="en-US" b="1" i="1" dirty="0"/>
              <a:t>interpret</a:t>
            </a:r>
            <a:r>
              <a:rPr lang="en-US" altLang="en-US" dirty="0"/>
              <a:t> and </a:t>
            </a:r>
            <a:r>
              <a:rPr lang="en-US" altLang="en-US" b="1" i="1" dirty="0"/>
              <a:t>execute</a:t>
            </a:r>
          </a:p>
          <a:p>
            <a:pPr lvl="1"/>
            <a:r>
              <a:rPr lang="en-US" altLang="en-US" dirty="0"/>
              <a:t>instructions are grouped into a </a:t>
            </a:r>
            <a:r>
              <a:rPr lang="en-US" altLang="en-US" b="1" dirty="0"/>
              <a:t>PROGRAM</a:t>
            </a:r>
          </a:p>
          <a:p>
            <a:pPr lvl="1"/>
            <a:r>
              <a:rPr lang="en-US" altLang="en-US" dirty="0"/>
              <a:t>a program may consist of a number of files</a:t>
            </a:r>
          </a:p>
          <a:p>
            <a:pPr lvl="1"/>
            <a:r>
              <a:rPr lang="en-US" altLang="en-US" dirty="0"/>
              <a:t>a program determines how a computer will respond to requests from an end user</a:t>
            </a:r>
          </a:p>
          <a:p>
            <a:pPr lvl="1"/>
            <a:r>
              <a:rPr lang="en-US" altLang="en-US" dirty="0"/>
              <a:t>a program is stored on the computer and executed automatically, but may require additional user input</a:t>
            </a:r>
          </a:p>
          <a:p>
            <a:pPr lvl="1"/>
            <a:r>
              <a:rPr lang="en-US" altLang="en-US" dirty="0"/>
              <a:t>a program needs to be written by a programmer</a:t>
            </a:r>
            <a:endParaRPr lang="en-US" altLang="en-US" sz="900" dirty="0"/>
          </a:p>
        </p:txBody>
      </p:sp>
    </p:spTree>
    <p:extLst>
      <p:ext uri="{BB962C8B-B14F-4D97-AF65-F5344CB8AC3E}">
        <p14:creationId xmlns:p14="http://schemas.microsoft.com/office/powerpoint/2010/main" val="29461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0071" y="497662"/>
            <a:ext cx="2306985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134" dirty="0"/>
              <a:t>Length</a:t>
            </a:r>
            <a:endParaRPr sz="5625"/>
          </a:p>
        </p:txBody>
      </p:sp>
      <p:sp>
        <p:nvSpPr>
          <p:cNvPr id="3" name="object 3"/>
          <p:cNvSpPr/>
          <p:nvPr/>
        </p:nvSpPr>
        <p:spPr>
          <a:xfrm>
            <a:off x="4929187" y="2714626"/>
            <a:ext cx="1268016" cy="812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4377" y="2834366"/>
            <a:ext cx="1327568" cy="853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23415" y="2986964"/>
            <a:ext cx="1327553" cy="8528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89071" y="3107531"/>
            <a:ext cx="1401288" cy="8979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27352" y="2553891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ar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4235" y="2607469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EE220C"/>
                </a:solidFill>
                <a:latin typeface="Courier New"/>
                <a:cs typeface="Courier New"/>
              </a:rPr>
              <a:t>12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07907" y="2750344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EE220C"/>
                </a:solidFill>
                <a:latin typeface="Courier New"/>
                <a:cs typeface="Courier New"/>
              </a:rPr>
              <a:t>15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13352" y="2884289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EE220C"/>
                </a:solidFill>
                <a:latin typeface="Courier New"/>
                <a:cs typeface="Courier New"/>
              </a:rPr>
              <a:t>25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5079" y="2107407"/>
            <a:ext cx="1754237" cy="2134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ar[0]=12;</a:t>
            </a:r>
            <a:endParaRPr sz="2531" dirty="0">
              <a:latin typeface="Courier New"/>
              <a:cs typeface="Courier New"/>
            </a:endParaRPr>
          </a:p>
          <a:p>
            <a:pPr marL="8929">
              <a:spcBef>
                <a:spcPts val="1533"/>
              </a:spcBef>
            </a:pPr>
            <a:r>
              <a:rPr sz="2531" b="1" dirty="0">
                <a:latin typeface="Courier New"/>
                <a:cs typeface="Courier New"/>
              </a:rPr>
              <a:t>ar[1]=15;</a:t>
            </a:r>
            <a:endParaRPr sz="2531" dirty="0">
              <a:latin typeface="Courier New"/>
              <a:cs typeface="Courier New"/>
            </a:endParaRPr>
          </a:p>
          <a:p>
            <a:pPr marL="8929">
              <a:spcBef>
                <a:spcPts val="1533"/>
              </a:spcBef>
            </a:pPr>
            <a:r>
              <a:rPr sz="2531" b="1" dirty="0">
                <a:latin typeface="Courier New"/>
                <a:cs typeface="Courier New"/>
              </a:rPr>
              <a:t>ar[2]=25;</a:t>
            </a:r>
            <a:endParaRPr sz="2531" dirty="0">
              <a:latin typeface="Courier New"/>
              <a:cs typeface="Courier New"/>
            </a:endParaRPr>
          </a:p>
          <a:p>
            <a:pPr marL="8929">
              <a:spcBef>
                <a:spcPts val="1533"/>
              </a:spcBef>
            </a:pPr>
            <a:r>
              <a:rPr sz="2531" b="1" dirty="0">
                <a:latin typeface="Courier New"/>
                <a:cs typeface="Courier New"/>
              </a:rPr>
              <a:t>ar[3]=23;</a:t>
            </a:r>
            <a:endParaRPr sz="2531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9165" y="3000375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EE220C"/>
                </a:solidFill>
                <a:latin typeface="Courier New"/>
                <a:cs typeface="Courier New"/>
              </a:rPr>
              <a:t>23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5446" y="4795243"/>
            <a:ext cx="7734449" cy="519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3375" b="1" spc="-4" dirty="0">
                <a:latin typeface="Courier New"/>
                <a:cs typeface="Courier New"/>
              </a:rPr>
              <a:t>System.out.println(ar.length);</a:t>
            </a:r>
            <a:endParaRPr sz="3375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98419" y="4824055"/>
            <a:ext cx="1698873" cy="560784"/>
          </a:xfrm>
          <a:custGeom>
            <a:avLst/>
            <a:gdLst/>
            <a:ahLst/>
            <a:cxnLst/>
            <a:rect l="l" t="t" r="r" b="b"/>
            <a:pathLst>
              <a:path w="2416175" h="797559">
                <a:moveTo>
                  <a:pt x="289771" y="0"/>
                </a:moveTo>
                <a:lnTo>
                  <a:pt x="2126021" y="0"/>
                </a:lnTo>
                <a:lnTo>
                  <a:pt x="2181341" y="221"/>
                </a:lnTo>
                <a:lnTo>
                  <a:pt x="2225406" y="1775"/>
                </a:lnTo>
                <a:lnTo>
                  <a:pt x="2296088" y="14200"/>
                </a:lnTo>
                <a:lnTo>
                  <a:pt x="2330749" y="31319"/>
                </a:lnTo>
                <a:lnTo>
                  <a:pt x="2360535" y="55257"/>
                </a:lnTo>
                <a:lnTo>
                  <a:pt x="2384474" y="85043"/>
                </a:lnTo>
                <a:lnTo>
                  <a:pt x="2401594" y="119705"/>
                </a:lnTo>
                <a:lnTo>
                  <a:pt x="2414019" y="190548"/>
                </a:lnTo>
                <a:lnTo>
                  <a:pt x="2415572" y="234995"/>
                </a:lnTo>
                <a:lnTo>
                  <a:pt x="2415794" y="291060"/>
                </a:lnTo>
                <a:lnTo>
                  <a:pt x="2415794" y="507195"/>
                </a:lnTo>
                <a:lnTo>
                  <a:pt x="2415572" y="562515"/>
                </a:lnTo>
                <a:lnTo>
                  <a:pt x="2414019" y="606580"/>
                </a:lnTo>
                <a:lnTo>
                  <a:pt x="2401594" y="677262"/>
                </a:lnTo>
                <a:lnTo>
                  <a:pt x="2384474" y="711923"/>
                </a:lnTo>
                <a:lnTo>
                  <a:pt x="2360535" y="741710"/>
                </a:lnTo>
                <a:lnTo>
                  <a:pt x="2330749" y="765648"/>
                </a:lnTo>
                <a:lnTo>
                  <a:pt x="2296088" y="782767"/>
                </a:lnTo>
                <a:lnTo>
                  <a:pt x="2225245" y="795192"/>
                </a:lnTo>
                <a:lnTo>
                  <a:pt x="2180798" y="796745"/>
                </a:lnTo>
                <a:lnTo>
                  <a:pt x="2124732" y="796967"/>
                </a:lnTo>
                <a:lnTo>
                  <a:pt x="289771" y="796967"/>
                </a:lnTo>
                <a:lnTo>
                  <a:pt x="234451" y="796745"/>
                </a:lnTo>
                <a:lnTo>
                  <a:pt x="190387" y="795192"/>
                </a:lnTo>
                <a:lnTo>
                  <a:pt x="119705" y="782767"/>
                </a:lnTo>
                <a:lnTo>
                  <a:pt x="85043" y="765648"/>
                </a:lnTo>
                <a:lnTo>
                  <a:pt x="55257" y="741710"/>
                </a:lnTo>
                <a:lnTo>
                  <a:pt x="31319" y="711923"/>
                </a:lnTo>
                <a:lnTo>
                  <a:pt x="14200" y="677262"/>
                </a:lnTo>
                <a:lnTo>
                  <a:pt x="1775" y="606419"/>
                </a:lnTo>
                <a:lnTo>
                  <a:pt x="221" y="561972"/>
                </a:lnTo>
                <a:lnTo>
                  <a:pt x="0" y="505907"/>
                </a:lnTo>
                <a:lnTo>
                  <a:pt x="0" y="289771"/>
                </a:lnTo>
                <a:lnTo>
                  <a:pt x="221" y="234451"/>
                </a:lnTo>
                <a:lnTo>
                  <a:pt x="1775" y="190387"/>
                </a:lnTo>
                <a:lnTo>
                  <a:pt x="14200" y="119705"/>
                </a:lnTo>
                <a:lnTo>
                  <a:pt x="31319" y="85043"/>
                </a:lnTo>
                <a:lnTo>
                  <a:pt x="55257" y="55257"/>
                </a:lnTo>
                <a:lnTo>
                  <a:pt x="85043" y="31319"/>
                </a:lnTo>
                <a:lnTo>
                  <a:pt x="119705" y="14200"/>
                </a:lnTo>
                <a:lnTo>
                  <a:pt x="190548" y="1775"/>
                </a:lnTo>
                <a:lnTo>
                  <a:pt x="234995" y="221"/>
                </a:lnTo>
                <a:lnTo>
                  <a:pt x="291060" y="0"/>
                </a:lnTo>
                <a:lnTo>
                  <a:pt x="289771" y="0"/>
                </a:lnTo>
                <a:close/>
              </a:path>
            </a:pathLst>
          </a:custGeom>
          <a:ln w="76200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52915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1840" y="864249"/>
            <a:ext cx="2306985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134" dirty="0"/>
              <a:t>Length</a:t>
            </a:r>
            <a:endParaRPr sz="5625" dirty="0"/>
          </a:p>
        </p:txBody>
      </p:sp>
      <p:sp>
        <p:nvSpPr>
          <p:cNvPr id="3" name="object 3"/>
          <p:cNvSpPr/>
          <p:nvPr/>
        </p:nvSpPr>
        <p:spPr>
          <a:xfrm>
            <a:off x="4929187" y="2714626"/>
            <a:ext cx="1268016" cy="812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4377" y="2834366"/>
            <a:ext cx="1327568" cy="853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23415" y="2986964"/>
            <a:ext cx="1327553" cy="8528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89071" y="3107531"/>
            <a:ext cx="1401288" cy="8979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27352" y="2553891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latin typeface="Courier New"/>
                <a:cs typeface="Courier New"/>
              </a:rPr>
              <a:t>ar</a:t>
            </a:r>
            <a:endParaRPr sz="2531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4235" y="2607469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EE220C"/>
                </a:solidFill>
                <a:latin typeface="Courier New"/>
                <a:cs typeface="Courier New"/>
              </a:rPr>
              <a:t>12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07907" y="2750344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EE220C"/>
                </a:solidFill>
                <a:latin typeface="Courier New"/>
                <a:cs typeface="Courier New"/>
              </a:rPr>
              <a:t>15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13352" y="2884289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EE220C"/>
                </a:solidFill>
                <a:latin typeface="Courier New"/>
                <a:cs typeface="Courier New"/>
              </a:rPr>
              <a:t>25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5079" y="2107407"/>
            <a:ext cx="1754237" cy="2134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i="0" dirty="0">
                <a:latin typeface="Courier New"/>
                <a:cs typeface="Courier New"/>
              </a:rPr>
              <a:t>ar[0]=12;</a:t>
            </a:r>
            <a:endParaRPr sz="2531" i="0" dirty="0">
              <a:latin typeface="Courier New"/>
              <a:cs typeface="Courier New"/>
            </a:endParaRPr>
          </a:p>
          <a:p>
            <a:pPr marL="8929">
              <a:spcBef>
                <a:spcPts val="1533"/>
              </a:spcBef>
            </a:pPr>
            <a:r>
              <a:rPr sz="2531" b="1" i="0" dirty="0">
                <a:latin typeface="Courier New"/>
                <a:cs typeface="Courier New"/>
              </a:rPr>
              <a:t>ar[1]=15;</a:t>
            </a:r>
            <a:endParaRPr sz="2531" i="0" dirty="0">
              <a:latin typeface="Courier New"/>
              <a:cs typeface="Courier New"/>
            </a:endParaRPr>
          </a:p>
          <a:p>
            <a:pPr marL="8929">
              <a:spcBef>
                <a:spcPts val="1533"/>
              </a:spcBef>
            </a:pPr>
            <a:r>
              <a:rPr sz="2531" b="1" i="0" dirty="0">
                <a:latin typeface="Courier New"/>
                <a:cs typeface="Courier New"/>
              </a:rPr>
              <a:t>ar[2]=25;</a:t>
            </a:r>
            <a:endParaRPr sz="2531" i="0" dirty="0">
              <a:latin typeface="Courier New"/>
              <a:cs typeface="Courier New"/>
            </a:endParaRPr>
          </a:p>
          <a:p>
            <a:pPr marL="8929">
              <a:spcBef>
                <a:spcPts val="1533"/>
              </a:spcBef>
            </a:pPr>
            <a:r>
              <a:rPr sz="2531" b="1" i="0" dirty="0">
                <a:latin typeface="Courier New"/>
                <a:cs typeface="Courier New"/>
              </a:rPr>
              <a:t>ar[3]=23;</a:t>
            </a:r>
            <a:endParaRPr sz="2531" i="0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9165" y="3000375"/>
            <a:ext cx="404068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b="1" dirty="0">
                <a:solidFill>
                  <a:srgbClr val="EE220C"/>
                </a:solidFill>
                <a:latin typeface="Courier New"/>
                <a:cs typeface="Courier New"/>
              </a:rPr>
              <a:t>23</a:t>
            </a:r>
            <a:endParaRPr sz="2531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5446" y="4795242"/>
            <a:ext cx="7734449" cy="210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375" b="1" i="0" spc="-4" dirty="0">
                <a:latin typeface="Courier New"/>
                <a:cs typeface="Courier New"/>
              </a:rPr>
              <a:t>System.out.println(ar.length);</a:t>
            </a:r>
            <a:endParaRPr sz="3375" i="0" dirty="0">
              <a:latin typeface="Courier New"/>
              <a:cs typeface="Courier New"/>
            </a:endParaRPr>
          </a:p>
          <a:p>
            <a:pPr marL="2232" algn="ctr">
              <a:spcBef>
                <a:spcPts val="169"/>
              </a:spcBef>
            </a:pPr>
            <a:r>
              <a:rPr sz="10125" b="1" i="0" dirty="0">
                <a:latin typeface="Courier New"/>
                <a:cs typeface="Courier New"/>
              </a:rPr>
              <a:t>4</a:t>
            </a:r>
            <a:endParaRPr sz="10125" i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724634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9977" y="497662"/>
            <a:ext cx="3802261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165" dirty="0"/>
              <a:t>Checkpoint</a:t>
            </a:r>
            <a:endParaRPr sz="5625"/>
          </a:p>
        </p:txBody>
      </p:sp>
      <p:sp>
        <p:nvSpPr>
          <p:cNvPr id="3" name="object 3"/>
          <p:cNvSpPr/>
          <p:nvPr/>
        </p:nvSpPr>
        <p:spPr>
          <a:xfrm>
            <a:off x="1107281" y="1500188"/>
            <a:ext cx="7233047" cy="4822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79874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805" y="2009180"/>
            <a:ext cx="8773418" cy="2012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5398" indent="-446469">
              <a:buAutoNum type="arabicPeriod"/>
              <a:tabLst>
                <a:tab pos="454951" algn="l"/>
                <a:tab pos="455398" algn="l"/>
              </a:tabLst>
            </a:pPr>
            <a:r>
              <a:rPr sz="2672" spc="-25" dirty="0">
                <a:latin typeface="Arial"/>
                <a:cs typeface="Arial"/>
              </a:rPr>
              <a:t>Declare </a:t>
            </a:r>
            <a:r>
              <a:rPr sz="2672" spc="14" dirty="0">
                <a:latin typeface="Arial"/>
                <a:cs typeface="Arial"/>
              </a:rPr>
              <a:t>and </a:t>
            </a:r>
            <a:r>
              <a:rPr sz="2672" spc="-4" dirty="0">
                <a:latin typeface="Arial"/>
                <a:cs typeface="Arial"/>
              </a:rPr>
              <a:t>initialise </a:t>
            </a:r>
            <a:r>
              <a:rPr sz="2672" spc="-28" dirty="0">
                <a:latin typeface="Arial"/>
                <a:cs typeface="Arial"/>
              </a:rPr>
              <a:t>an </a:t>
            </a:r>
            <a:r>
              <a:rPr sz="2672" spc="-21" dirty="0">
                <a:latin typeface="Arial"/>
                <a:cs typeface="Arial"/>
              </a:rPr>
              <a:t>array </a:t>
            </a:r>
            <a:r>
              <a:rPr sz="2672" b="1" dirty="0">
                <a:latin typeface="Arial"/>
                <a:cs typeface="Arial"/>
              </a:rPr>
              <a:t>d </a:t>
            </a:r>
            <a:r>
              <a:rPr sz="2672" spc="46" dirty="0">
                <a:latin typeface="Arial"/>
                <a:cs typeface="Arial"/>
              </a:rPr>
              <a:t>of </a:t>
            </a:r>
            <a:r>
              <a:rPr sz="2672" spc="25" dirty="0">
                <a:latin typeface="Arial"/>
                <a:cs typeface="Arial"/>
              </a:rPr>
              <a:t>double, </a:t>
            </a:r>
            <a:r>
              <a:rPr sz="2672" spc="14" dirty="0">
                <a:latin typeface="Arial"/>
                <a:cs typeface="Arial"/>
              </a:rPr>
              <a:t>length</a:t>
            </a:r>
            <a:r>
              <a:rPr sz="2672" spc="21" dirty="0">
                <a:latin typeface="Arial"/>
                <a:cs typeface="Arial"/>
              </a:rPr>
              <a:t> </a:t>
            </a:r>
            <a:r>
              <a:rPr sz="2672" spc="-4" dirty="0">
                <a:latin typeface="Arial"/>
                <a:cs typeface="Arial"/>
              </a:rPr>
              <a:t>5</a:t>
            </a:r>
            <a:endParaRPr sz="2672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</a:pPr>
            <a:endParaRPr sz="2531" dirty="0">
              <a:latin typeface="Times New Roman"/>
              <a:cs typeface="Times New Roman"/>
            </a:endParaRPr>
          </a:p>
          <a:p>
            <a:pPr marL="455398" indent="-446469">
              <a:buAutoNum type="arabicPeriod"/>
              <a:tabLst>
                <a:tab pos="454951" algn="l"/>
                <a:tab pos="455398" algn="l"/>
              </a:tabLst>
            </a:pPr>
            <a:r>
              <a:rPr sz="2672" spc="-11" dirty="0">
                <a:latin typeface="Arial"/>
                <a:cs typeface="Arial"/>
              </a:rPr>
              <a:t>Change </a:t>
            </a:r>
            <a:r>
              <a:rPr sz="2672" spc="14" dirty="0">
                <a:latin typeface="Arial"/>
                <a:cs typeface="Arial"/>
              </a:rPr>
              <a:t>the </a:t>
            </a:r>
            <a:r>
              <a:rPr sz="2672" spc="-21" dirty="0">
                <a:latin typeface="Arial"/>
                <a:cs typeface="Arial"/>
              </a:rPr>
              <a:t>value </a:t>
            </a:r>
            <a:r>
              <a:rPr sz="2672" spc="46" dirty="0">
                <a:latin typeface="Arial"/>
                <a:cs typeface="Arial"/>
              </a:rPr>
              <a:t>of </a:t>
            </a:r>
            <a:r>
              <a:rPr sz="2672" spc="14" dirty="0">
                <a:latin typeface="Arial"/>
                <a:cs typeface="Arial"/>
              </a:rPr>
              <a:t>the </a:t>
            </a:r>
            <a:r>
              <a:rPr sz="2672" spc="32" dirty="0">
                <a:latin typeface="Arial"/>
                <a:cs typeface="Arial"/>
              </a:rPr>
              <a:t>4th </a:t>
            </a:r>
            <a:r>
              <a:rPr sz="2672" spc="-4" dirty="0">
                <a:latin typeface="Arial"/>
                <a:cs typeface="Arial"/>
              </a:rPr>
              <a:t>element </a:t>
            </a:r>
            <a:r>
              <a:rPr sz="2672" spc="70" dirty="0">
                <a:latin typeface="Arial"/>
                <a:cs typeface="Arial"/>
              </a:rPr>
              <a:t>to</a:t>
            </a:r>
            <a:r>
              <a:rPr sz="2672" spc="-80" dirty="0">
                <a:latin typeface="Arial"/>
                <a:cs typeface="Arial"/>
              </a:rPr>
              <a:t> </a:t>
            </a:r>
            <a:r>
              <a:rPr sz="2672" spc="98" dirty="0">
                <a:latin typeface="Arial"/>
                <a:cs typeface="Arial"/>
              </a:rPr>
              <a:t>“3.4”</a:t>
            </a:r>
            <a:endParaRPr sz="2672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</a:pPr>
            <a:endParaRPr sz="2531" dirty="0">
              <a:latin typeface="Times New Roman"/>
              <a:cs typeface="Times New Roman"/>
            </a:endParaRPr>
          </a:p>
          <a:p>
            <a:pPr marL="455398" indent="-446469">
              <a:buAutoNum type="arabicPeriod"/>
              <a:tabLst>
                <a:tab pos="454951" algn="l"/>
                <a:tab pos="455398" algn="l"/>
              </a:tabLst>
            </a:pPr>
            <a:r>
              <a:rPr sz="2672" spc="7" dirty="0">
                <a:latin typeface="Arial"/>
                <a:cs typeface="Arial"/>
              </a:rPr>
              <a:t>Print </a:t>
            </a:r>
            <a:r>
              <a:rPr sz="2672" spc="14" dirty="0">
                <a:latin typeface="Arial"/>
                <a:cs typeface="Arial"/>
              </a:rPr>
              <a:t>the length </a:t>
            </a:r>
            <a:r>
              <a:rPr sz="2672" spc="46" dirty="0">
                <a:latin typeface="Arial"/>
                <a:cs typeface="Arial"/>
              </a:rPr>
              <a:t>of </a:t>
            </a:r>
            <a:r>
              <a:rPr sz="2672" spc="14" dirty="0">
                <a:latin typeface="Arial"/>
                <a:cs typeface="Arial"/>
              </a:rPr>
              <a:t>the </a:t>
            </a:r>
            <a:r>
              <a:rPr sz="2672" spc="-21" dirty="0">
                <a:latin typeface="Arial"/>
                <a:cs typeface="Arial"/>
              </a:rPr>
              <a:t>array </a:t>
            </a:r>
            <a:r>
              <a:rPr sz="2672" spc="7" dirty="0">
                <a:latin typeface="Arial"/>
                <a:cs typeface="Arial"/>
              </a:rPr>
              <a:t>using </a:t>
            </a:r>
            <a:r>
              <a:rPr sz="2672" spc="14" dirty="0">
                <a:latin typeface="Arial"/>
                <a:cs typeface="Arial"/>
              </a:rPr>
              <a:t>the </a:t>
            </a:r>
            <a:r>
              <a:rPr sz="2672" spc="25" dirty="0">
                <a:latin typeface="Arial"/>
                <a:cs typeface="Arial"/>
              </a:rPr>
              <a:t>keyword</a:t>
            </a:r>
            <a:r>
              <a:rPr sz="2672" spc="-88" dirty="0">
                <a:latin typeface="Arial"/>
                <a:cs typeface="Arial"/>
              </a:rPr>
              <a:t> </a:t>
            </a:r>
            <a:r>
              <a:rPr sz="2672" spc="74" dirty="0">
                <a:latin typeface="Arial"/>
                <a:cs typeface="Arial"/>
              </a:rPr>
              <a:t>“length”</a:t>
            </a:r>
            <a:endParaRPr sz="2672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921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512" y="908720"/>
            <a:ext cx="8462207" cy="10257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78587" marR="3572" indent="348245">
              <a:lnSpc>
                <a:spcPct val="101499"/>
              </a:lnSpc>
            </a:pPr>
            <a:r>
              <a:rPr spc="46" dirty="0"/>
              <a:t>Declare </a:t>
            </a:r>
            <a:r>
              <a:rPr spc="105" dirty="0"/>
              <a:t>and </a:t>
            </a:r>
            <a:r>
              <a:rPr spc="80" dirty="0"/>
              <a:t>initialise </a:t>
            </a:r>
            <a:r>
              <a:rPr spc="35" dirty="0"/>
              <a:t>an  </a:t>
            </a:r>
            <a:r>
              <a:rPr spc="49" dirty="0"/>
              <a:t>array </a:t>
            </a:r>
            <a:r>
              <a:rPr spc="250" dirty="0"/>
              <a:t>d </a:t>
            </a:r>
            <a:r>
              <a:rPr spc="165" dirty="0"/>
              <a:t>of </a:t>
            </a:r>
            <a:r>
              <a:rPr spc="116" dirty="0"/>
              <a:t>double, </a:t>
            </a:r>
            <a:r>
              <a:rPr spc="109" dirty="0"/>
              <a:t>length</a:t>
            </a:r>
            <a:r>
              <a:rPr spc="-587" dirty="0"/>
              <a:t> </a:t>
            </a:r>
            <a:r>
              <a:rPr spc="-7"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86657" y="3848696"/>
            <a:ext cx="1732806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250" dirty="0">
                <a:latin typeface="Courier New"/>
                <a:cs typeface="Courier New"/>
              </a:rPr>
              <a:t>double[5];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6516" y="3134321"/>
            <a:ext cx="3036540" cy="1817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5398" indent="-446469">
              <a:buAutoNum type="alphaUcPeriod"/>
              <a:tabLst>
                <a:tab pos="455398" algn="l"/>
              </a:tabLst>
            </a:pPr>
            <a:r>
              <a:rPr sz="2250" spc="-4" dirty="0">
                <a:latin typeface="Courier New"/>
                <a:cs typeface="Courier New"/>
              </a:rPr>
              <a:t>double</a:t>
            </a:r>
            <a:r>
              <a:rPr sz="2250" spc="-67" dirty="0">
                <a:latin typeface="Courier New"/>
                <a:cs typeface="Courier New"/>
              </a:rPr>
              <a:t> </a:t>
            </a:r>
            <a:r>
              <a:rPr sz="2250" dirty="0">
                <a:latin typeface="Courier New"/>
                <a:cs typeface="Courier New"/>
              </a:rPr>
              <a:t>d=d[5];</a:t>
            </a:r>
          </a:p>
          <a:p>
            <a:pPr>
              <a:spcBef>
                <a:spcPts val="14"/>
              </a:spcBef>
              <a:buClr>
                <a:srgbClr val="FFFFFF"/>
              </a:buClr>
              <a:buFont typeface="Courier New"/>
              <a:buAutoNum type="alphaUcPeriod"/>
            </a:pPr>
            <a:endParaRPr sz="2531" dirty="0">
              <a:latin typeface="Times New Roman"/>
              <a:cs typeface="Times New Roman"/>
            </a:endParaRPr>
          </a:p>
          <a:p>
            <a:pPr marL="455398" indent="-446469">
              <a:buAutoNum type="alphaUcPeriod"/>
              <a:tabLst>
                <a:tab pos="455398" algn="l"/>
                <a:tab pos="2169837" algn="l"/>
              </a:tabLst>
            </a:pPr>
            <a:r>
              <a:rPr sz="2250" spc="-4" dirty="0">
                <a:latin typeface="Courier New"/>
                <a:cs typeface="Courier New"/>
              </a:rPr>
              <a:t>double</a:t>
            </a:r>
            <a:r>
              <a:rPr sz="2250" dirty="0">
                <a:latin typeface="Courier New"/>
                <a:cs typeface="Courier New"/>
              </a:rPr>
              <a:t>[ ]	</a:t>
            </a:r>
            <a:r>
              <a:rPr sz="2250" spc="-4" dirty="0">
                <a:latin typeface="Courier New"/>
                <a:cs typeface="Courier New"/>
              </a:rPr>
              <a:t>d=new</a:t>
            </a:r>
            <a:endParaRPr sz="2250" dirty="0">
              <a:latin typeface="Courier New"/>
              <a:cs typeface="Courier New"/>
            </a:endParaRPr>
          </a:p>
          <a:p>
            <a:pPr>
              <a:spcBef>
                <a:spcPts val="14"/>
              </a:spcBef>
              <a:buClr>
                <a:srgbClr val="FFFFFF"/>
              </a:buClr>
              <a:buFont typeface="Courier New"/>
              <a:buAutoNum type="alphaUcPeriod"/>
            </a:pPr>
            <a:endParaRPr sz="2531" dirty="0">
              <a:latin typeface="Times New Roman"/>
              <a:cs typeface="Times New Roman"/>
            </a:endParaRPr>
          </a:p>
          <a:p>
            <a:pPr marL="455398" indent="-446469">
              <a:buAutoNum type="alphaUcPeriod"/>
              <a:tabLst>
                <a:tab pos="455398" algn="l"/>
                <a:tab pos="2169837" algn="l"/>
              </a:tabLst>
            </a:pPr>
            <a:r>
              <a:rPr sz="2250" spc="-4" dirty="0">
                <a:latin typeface="Courier New"/>
                <a:cs typeface="Courier New"/>
              </a:rPr>
              <a:t>double</a:t>
            </a:r>
            <a:r>
              <a:rPr sz="2250" dirty="0">
                <a:latin typeface="Courier New"/>
                <a:cs typeface="Courier New"/>
              </a:rPr>
              <a:t>( )	</a:t>
            </a:r>
            <a:r>
              <a:rPr sz="2250" spc="-4" dirty="0">
                <a:latin typeface="Courier New"/>
                <a:cs typeface="Courier New"/>
              </a:rPr>
              <a:t>d=new</a:t>
            </a:r>
            <a:endParaRPr sz="225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86657" y="4563071"/>
            <a:ext cx="70410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250" dirty="0">
                <a:latin typeface="Courier New"/>
                <a:cs typeface="Courier New"/>
              </a:rPr>
              <a:t>[5];</a:t>
            </a:r>
          </a:p>
        </p:txBody>
      </p:sp>
    </p:spTree>
    <p:extLst>
      <p:ext uri="{BB962C8B-B14F-4D97-AF65-F5344CB8AC3E}">
        <p14:creationId xmlns:p14="http://schemas.microsoft.com/office/powerpoint/2010/main" val="37912330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536" y="980728"/>
            <a:ext cx="8208912" cy="10257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78587" marR="3572" indent="348245">
              <a:lnSpc>
                <a:spcPct val="101499"/>
              </a:lnSpc>
            </a:pPr>
            <a:r>
              <a:rPr spc="46" dirty="0"/>
              <a:t>Declare </a:t>
            </a:r>
            <a:r>
              <a:rPr spc="105" dirty="0"/>
              <a:t>and </a:t>
            </a:r>
            <a:r>
              <a:rPr spc="80" dirty="0"/>
              <a:t>initialise </a:t>
            </a:r>
            <a:r>
              <a:rPr spc="35" dirty="0"/>
              <a:t>an  </a:t>
            </a:r>
            <a:r>
              <a:rPr spc="49" dirty="0"/>
              <a:t>array </a:t>
            </a:r>
            <a:r>
              <a:rPr spc="250" dirty="0"/>
              <a:t>d </a:t>
            </a:r>
            <a:r>
              <a:rPr spc="165" dirty="0"/>
              <a:t>of </a:t>
            </a:r>
            <a:r>
              <a:rPr spc="116" dirty="0"/>
              <a:t>double, </a:t>
            </a:r>
            <a:r>
              <a:rPr spc="109" dirty="0"/>
              <a:t>length</a:t>
            </a:r>
            <a:r>
              <a:rPr spc="-587" dirty="0"/>
              <a:t> </a:t>
            </a:r>
            <a:r>
              <a:rPr spc="-7"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86657" y="3848696"/>
            <a:ext cx="1732806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250" b="1" dirty="0">
                <a:latin typeface="Courier New"/>
                <a:cs typeface="Courier New"/>
              </a:rPr>
              <a:t>double[5];</a:t>
            </a:r>
            <a:endParaRPr sz="225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516" y="3134321"/>
            <a:ext cx="3036540" cy="1817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5398" indent="-446469">
              <a:buAutoNum type="alphaUcPeriod"/>
              <a:tabLst>
                <a:tab pos="455398" algn="l"/>
              </a:tabLst>
            </a:pPr>
            <a:r>
              <a:rPr sz="2250" spc="-4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double</a:t>
            </a:r>
            <a:r>
              <a:rPr sz="2250" spc="-67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d=d[5];</a:t>
            </a:r>
          </a:p>
          <a:p>
            <a:pPr>
              <a:spcBef>
                <a:spcPts val="14"/>
              </a:spcBef>
              <a:buAutoNum type="alphaUcPeriod"/>
            </a:pPr>
            <a:endParaRPr sz="2531" dirty="0">
              <a:latin typeface="Times New Roman"/>
              <a:cs typeface="Times New Roman"/>
            </a:endParaRPr>
          </a:p>
          <a:p>
            <a:pPr marL="455398" indent="-446469">
              <a:buAutoNum type="alphaUcPeriod"/>
              <a:tabLst>
                <a:tab pos="455398" algn="l"/>
                <a:tab pos="2169837" algn="l"/>
              </a:tabLst>
            </a:pPr>
            <a:r>
              <a:rPr sz="2250" b="1" spc="-4" dirty="0">
                <a:latin typeface="Courier New"/>
                <a:cs typeface="Courier New"/>
              </a:rPr>
              <a:t>double</a:t>
            </a:r>
            <a:r>
              <a:rPr sz="2250" b="1" dirty="0">
                <a:latin typeface="Courier New"/>
                <a:cs typeface="Courier New"/>
              </a:rPr>
              <a:t>[ ]	</a:t>
            </a:r>
            <a:r>
              <a:rPr sz="2250" b="1" spc="-4" dirty="0">
                <a:latin typeface="Courier New"/>
                <a:cs typeface="Courier New"/>
              </a:rPr>
              <a:t>d=new</a:t>
            </a:r>
            <a:endParaRPr sz="2250" dirty="0">
              <a:latin typeface="Courier New"/>
              <a:cs typeface="Courier New"/>
            </a:endParaRPr>
          </a:p>
          <a:p>
            <a:pPr>
              <a:spcBef>
                <a:spcPts val="14"/>
              </a:spcBef>
              <a:buAutoNum type="alphaUcPeriod"/>
            </a:pPr>
            <a:endParaRPr sz="2531" dirty="0">
              <a:latin typeface="Times New Roman"/>
              <a:cs typeface="Times New Roman"/>
            </a:endParaRPr>
          </a:p>
          <a:p>
            <a:pPr marL="455398" indent="-446469">
              <a:buAutoNum type="alphaUcPeriod"/>
              <a:tabLst>
                <a:tab pos="455398" algn="l"/>
                <a:tab pos="2169837" algn="l"/>
              </a:tabLst>
            </a:pPr>
            <a:r>
              <a:rPr sz="2250" spc="-4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double</a:t>
            </a:r>
            <a:r>
              <a:rPr sz="225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 )	</a:t>
            </a:r>
            <a:r>
              <a:rPr sz="2250" spc="-4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d=new</a:t>
            </a:r>
            <a:endParaRPr sz="2250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86657" y="4563071"/>
            <a:ext cx="70410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25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[5];</a:t>
            </a:r>
          </a:p>
        </p:txBody>
      </p:sp>
    </p:spTree>
    <p:extLst>
      <p:ext uri="{BB962C8B-B14F-4D97-AF65-F5344CB8AC3E}">
        <p14:creationId xmlns:p14="http://schemas.microsoft.com/office/powerpoint/2010/main" val="25788147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536" y="1093160"/>
            <a:ext cx="8280920" cy="5128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571569" marR="3572" indent="-1562640">
              <a:lnSpc>
                <a:spcPct val="101499"/>
              </a:lnSpc>
            </a:pPr>
            <a:r>
              <a:rPr spc="49" dirty="0"/>
              <a:t>Change </a:t>
            </a:r>
            <a:r>
              <a:rPr spc="109" dirty="0"/>
              <a:t>the </a:t>
            </a:r>
            <a:r>
              <a:rPr spc="46" dirty="0"/>
              <a:t>value </a:t>
            </a:r>
            <a:r>
              <a:rPr spc="165" dirty="0"/>
              <a:t>of </a:t>
            </a:r>
            <a:r>
              <a:rPr spc="109" dirty="0"/>
              <a:t>the</a:t>
            </a:r>
            <a:r>
              <a:rPr spc="-369" dirty="0"/>
              <a:t> </a:t>
            </a:r>
            <a:r>
              <a:rPr spc="109" dirty="0"/>
              <a:t>4th  </a:t>
            </a:r>
            <a:r>
              <a:rPr spc="80" dirty="0"/>
              <a:t>element </a:t>
            </a:r>
            <a:r>
              <a:rPr spc="207" dirty="0"/>
              <a:t>to</a:t>
            </a:r>
            <a:r>
              <a:rPr spc="-116" dirty="0"/>
              <a:t> </a:t>
            </a:r>
            <a:r>
              <a:rPr spc="200" dirty="0"/>
              <a:t>“3.4”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516" y="3134321"/>
            <a:ext cx="2007840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250" dirty="0">
                <a:latin typeface="Courier New"/>
                <a:cs typeface="Courier New"/>
              </a:rPr>
              <a:t>A.</a:t>
            </a:r>
            <a:r>
              <a:rPr sz="2250" spc="-608" dirty="0">
                <a:latin typeface="Courier New"/>
                <a:cs typeface="Courier New"/>
              </a:rPr>
              <a:t> </a:t>
            </a:r>
            <a:r>
              <a:rPr sz="2250" dirty="0">
                <a:latin typeface="Courier New"/>
                <a:cs typeface="Courier New"/>
              </a:rPr>
              <a:t>d[5]=3.4;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6516" y="3848696"/>
            <a:ext cx="1321594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250" dirty="0">
                <a:latin typeface="Courier New"/>
                <a:cs typeface="Courier New"/>
              </a:rPr>
              <a:t>B.</a:t>
            </a:r>
            <a:r>
              <a:rPr sz="2250" spc="-608" dirty="0">
                <a:latin typeface="Courier New"/>
                <a:cs typeface="Courier New"/>
              </a:rPr>
              <a:t> </a:t>
            </a:r>
            <a:r>
              <a:rPr sz="2250" spc="-4" dirty="0">
                <a:latin typeface="Courier New"/>
                <a:cs typeface="Courier New"/>
              </a:rPr>
              <a:t>d=new</a:t>
            </a:r>
            <a:endParaRPr sz="225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1871" y="3848696"/>
            <a:ext cx="2075706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250" dirty="0">
                <a:latin typeface="Courier New"/>
                <a:cs typeface="Courier New"/>
              </a:rPr>
              <a:t>double[3.4];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6516" y="4563071"/>
            <a:ext cx="2007840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250" dirty="0">
                <a:latin typeface="Courier New"/>
                <a:cs typeface="Courier New"/>
              </a:rPr>
              <a:t>C.</a:t>
            </a:r>
            <a:r>
              <a:rPr sz="2250" spc="-608" dirty="0">
                <a:latin typeface="Courier New"/>
                <a:cs typeface="Courier New"/>
              </a:rPr>
              <a:t> </a:t>
            </a:r>
            <a:r>
              <a:rPr sz="2250" dirty="0">
                <a:latin typeface="Courier New"/>
                <a:cs typeface="Courier New"/>
              </a:rPr>
              <a:t>d[3]=3.4;</a:t>
            </a:r>
          </a:p>
        </p:txBody>
      </p:sp>
    </p:spTree>
    <p:extLst>
      <p:ext uri="{BB962C8B-B14F-4D97-AF65-F5344CB8AC3E}">
        <p14:creationId xmlns:p14="http://schemas.microsoft.com/office/powerpoint/2010/main" val="30816656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528" y="1165168"/>
            <a:ext cx="8424936" cy="5128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571569" marR="3572" indent="-1562640">
              <a:lnSpc>
                <a:spcPct val="101499"/>
              </a:lnSpc>
            </a:pPr>
            <a:r>
              <a:rPr spc="49" dirty="0"/>
              <a:t>Change </a:t>
            </a:r>
            <a:r>
              <a:rPr spc="109" dirty="0"/>
              <a:t>the </a:t>
            </a:r>
            <a:r>
              <a:rPr spc="46" dirty="0"/>
              <a:t>value </a:t>
            </a:r>
            <a:r>
              <a:rPr spc="165" dirty="0"/>
              <a:t>of </a:t>
            </a:r>
            <a:r>
              <a:rPr spc="109" dirty="0"/>
              <a:t>the</a:t>
            </a:r>
            <a:r>
              <a:rPr spc="-369" dirty="0"/>
              <a:t> </a:t>
            </a:r>
            <a:r>
              <a:rPr spc="109" dirty="0"/>
              <a:t>4th  </a:t>
            </a:r>
            <a:r>
              <a:rPr spc="80" dirty="0"/>
              <a:t>element </a:t>
            </a:r>
            <a:r>
              <a:rPr spc="207" dirty="0"/>
              <a:t>to</a:t>
            </a:r>
            <a:r>
              <a:rPr spc="-116" dirty="0"/>
              <a:t> </a:t>
            </a:r>
            <a:r>
              <a:rPr spc="200" dirty="0"/>
              <a:t>“3.4”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516" y="3134321"/>
            <a:ext cx="2007840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25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A.</a:t>
            </a:r>
            <a:r>
              <a:rPr sz="2250" spc="-608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d[5]=3.4;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6516" y="3848696"/>
            <a:ext cx="1321594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25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B.</a:t>
            </a:r>
            <a:r>
              <a:rPr sz="2250" spc="-608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</a:t>
            </a:r>
            <a:r>
              <a:rPr sz="2250" spc="-4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d=new</a:t>
            </a:r>
            <a:endParaRPr sz="2250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1871" y="3848696"/>
            <a:ext cx="2075706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25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double[3.4];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6516" y="4563071"/>
            <a:ext cx="2007840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250" b="1" dirty="0">
                <a:latin typeface="Courier New"/>
                <a:cs typeface="Courier New"/>
              </a:rPr>
              <a:t>C.</a:t>
            </a:r>
            <a:r>
              <a:rPr sz="2250" b="1" spc="-608" dirty="0">
                <a:latin typeface="Courier New"/>
                <a:cs typeface="Courier New"/>
              </a:rPr>
              <a:t> </a:t>
            </a:r>
            <a:r>
              <a:rPr sz="2250" b="1" dirty="0">
                <a:latin typeface="Courier New"/>
                <a:cs typeface="Courier New"/>
              </a:rPr>
              <a:t>d[3]=3.4;</a:t>
            </a:r>
          </a:p>
        </p:txBody>
      </p:sp>
    </p:spTree>
    <p:extLst>
      <p:ext uri="{BB962C8B-B14F-4D97-AF65-F5344CB8AC3E}">
        <p14:creationId xmlns:p14="http://schemas.microsoft.com/office/powerpoint/2010/main" val="11375956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528" y="1052736"/>
            <a:ext cx="8136904" cy="10257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71435" marR="3572" indent="-26788">
              <a:lnSpc>
                <a:spcPct val="101499"/>
              </a:lnSpc>
            </a:pPr>
            <a:r>
              <a:rPr spc="98" dirty="0"/>
              <a:t>Print </a:t>
            </a:r>
            <a:r>
              <a:rPr spc="109" dirty="0"/>
              <a:t>the length </a:t>
            </a:r>
            <a:r>
              <a:rPr spc="165" dirty="0"/>
              <a:t>of </a:t>
            </a:r>
            <a:r>
              <a:rPr spc="109" dirty="0"/>
              <a:t>the</a:t>
            </a:r>
            <a:r>
              <a:rPr spc="-496" dirty="0"/>
              <a:t> </a:t>
            </a:r>
            <a:r>
              <a:rPr spc="49" dirty="0"/>
              <a:t>array  </a:t>
            </a:r>
            <a:r>
              <a:rPr spc="98" dirty="0"/>
              <a:t>using </a:t>
            </a:r>
            <a:r>
              <a:rPr spc="109" dirty="0"/>
              <a:t>the </a:t>
            </a:r>
            <a:r>
              <a:rPr spc="130" dirty="0"/>
              <a:t>keyword</a:t>
            </a:r>
            <a:r>
              <a:rPr spc="-221" dirty="0"/>
              <a:t> </a:t>
            </a:r>
            <a:r>
              <a:rPr spc="207" dirty="0"/>
              <a:t>“length”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516" y="3134321"/>
            <a:ext cx="6294983" cy="1817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5398" indent="-446469">
              <a:buAutoNum type="alphaUcPeriod"/>
              <a:tabLst>
                <a:tab pos="455398" algn="l"/>
              </a:tabLst>
            </a:pPr>
            <a:r>
              <a:rPr sz="2250" i="0" dirty="0">
                <a:latin typeface="Courier New"/>
                <a:cs typeface="Courier New"/>
              </a:rPr>
              <a:t>System.out.println(d.length);</a:t>
            </a:r>
          </a:p>
          <a:p>
            <a:pPr>
              <a:spcBef>
                <a:spcPts val="14"/>
              </a:spcBef>
              <a:buClr>
                <a:srgbClr val="FFFFFF"/>
              </a:buClr>
              <a:buFont typeface="Courier New"/>
              <a:buAutoNum type="alphaUcPeriod"/>
            </a:pPr>
            <a:endParaRPr sz="2531" i="0" dirty="0">
              <a:latin typeface="Times New Roman"/>
              <a:cs typeface="Times New Roman"/>
            </a:endParaRPr>
          </a:p>
          <a:p>
            <a:pPr marL="455398" indent="-446469">
              <a:buAutoNum type="alphaUcPeriod"/>
              <a:tabLst>
                <a:tab pos="455398" algn="l"/>
              </a:tabLst>
            </a:pPr>
            <a:r>
              <a:rPr sz="2250" i="0" dirty="0">
                <a:latin typeface="Courier New"/>
                <a:cs typeface="Courier New"/>
              </a:rPr>
              <a:t>System.out.println(double.length);</a:t>
            </a:r>
          </a:p>
          <a:p>
            <a:pPr>
              <a:spcBef>
                <a:spcPts val="14"/>
              </a:spcBef>
              <a:buClr>
                <a:srgbClr val="FFFFFF"/>
              </a:buClr>
              <a:buFont typeface="Courier New"/>
              <a:buAutoNum type="alphaUcPeriod"/>
            </a:pPr>
            <a:endParaRPr sz="2531" i="0" dirty="0">
              <a:latin typeface="Times New Roman"/>
              <a:cs typeface="Times New Roman"/>
            </a:endParaRPr>
          </a:p>
          <a:p>
            <a:pPr marL="455398" indent="-446469">
              <a:buAutoNum type="alphaUcPeriod"/>
              <a:tabLst>
                <a:tab pos="455398" algn="l"/>
              </a:tabLst>
            </a:pPr>
            <a:r>
              <a:rPr sz="2250" i="0" spc="-4" dirty="0">
                <a:latin typeface="Courier New"/>
                <a:cs typeface="Courier New"/>
              </a:rPr>
              <a:t>System.out.println(length(d));</a:t>
            </a:r>
            <a:endParaRPr sz="2250" i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681624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512" y="1052736"/>
            <a:ext cx="7632848" cy="10257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71435" marR="3572" indent="-26788">
              <a:lnSpc>
                <a:spcPct val="101499"/>
              </a:lnSpc>
            </a:pPr>
            <a:r>
              <a:rPr spc="98" dirty="0"/>
              <a:t>Print </a:t>
            </a:r>
            <a:r>
              <a:rPr spc="109" dirty="0"/>
              <a:t>the length </a:t>
            </a:r>
            <a:r>
              <a:rPr spc="165" dirty="0"/>
              <a:t>of </a:t>
            </a:r>
            <a:r>
              <a:rPr spc="109" dirty="0"/>
              <a:t>the</a:t>
            </a:r>
            <a:r>
              <a:rPr spc="-496" dirty="0"/>
              <a:t> </a:t>
            </a:r>
            <a:r>
              <a:rPr spc="49" dirty="0"/>
              <a:t>array  </a:t>
            </a:r>
            <a:r>
              <a:rPr spc="98" dirty="0"/>
              <a:t>using </a:t>
            </a:r>
            <a:r>
              <a:rPr spc="109" dirty="0"/>
              <a:t>the </a:t>
            </a:r>
            <a:r>
              <a:rPr spc="130" dirty="0"/>
              <a:t>keyword</a:t>
            </a:r>
            <a:r>
              <a:rPr spc="-221" dirty="0"/>
              <a:t> </a:t>
            </a:r>
            <a:r>
              <a:rPr spc="207" dirty="0"/>
              <a:t>“length”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516" y="3134321"/>
            <a:ext cx="6294983" cy="1817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5398" indent="-446469">
              <a:buAutoNum type="alphaUcPeriod"/>
              <a:tabLst>
                <a:tab pos="455398" algn="l"/>
              </a:tabLst>
            </a:pPr>
            <a:r>
              <a:rPr sz="2250" b="1" dirty="0">
                <a:latin typeface="Courier New"/>
                <a:cs typeface="Courier New"/>
              </a:rPr>
              <a:t>System.out.println(d.length);</a:t>
            </a:r>
          </a:p>
          <a:p>
            <a:pPr>
              <a:spcBef>
                <a:spcPts val="14"/>
              </a:spcBef>
              <a:buAutoNum type="alphaUcPeriod"/>
            </a:pPr>
            <a:endParaRPr sz="2531" dirty="0">
              <a:latin typeface="Times New Roman"/>
              <a:cs typeface="Times New Roman"/>
            </a:endParaRPr>
          </a:p>
          <a:p>
            <a:pPr marL="455398" indent="-446469">
              <a:buAutoNum type="alphaUcPeriod"/>
              <a:tabLst>
                <a:tab pos="455398" algn="l"/>
              </a:tabLst>
            </a:pPr>
            <a:r>
              <a:rPr sz="2250" dirty="0">
                <a:solidFill>
                  <a:srgbClr val="434343"/>
                </a:solidFill>
                <a:latin typeface="Courier New"/>
                <a:cs typeface="Courier New"/>
              </a:rPr>
              <a:t>System.out.println(double.length);</a:t>
            </a:r>
            <a:endParaRPr sz="2250" dirty="0">
              <a:latin typeface="Courier New"/>
              <a:cs typeface="Courier New"/>
            </a:endParaRPr>
          </a:p>
          <a:p>
            <a:pPr>
              <a:spcBef>
                <a:spcPts val="14"/>
              </a:spcBef>
              <a:buAutoNum type="alphaUcPeriod"/>
            </a:pPr>
            <a:endParaRPr sz="2531" dirty="0">
              <a:latin typeface="Times New Roman"/>
              <a:cs typeface="Times New Roman"/>
            </a:endParaRPr>
          </a:p>
          <a:p>
            <a:pPr marL="455398" indent="-446469">
              <a:buAutoNum type="alphaUcPeriod"/>
              <a:tabLst>
                <a:tab pos="455398" algn="l"/>
              </a:tabLst>
            </a:pPr>
            <a:r>
              <a:rPr sz="2250" spc="-4" dirty="0">
                <a:solidFill>
                  <a:srgbClr val="434343"/>
                </a:solidFill>
                <a:latin typeface="Courier New"/>
                <a:cs typeface="Courier New"/>
              </a:rPr>
              <a:t>System.out.println(length(d));</a:t>
            </a:r>
            <a:endParaRPr sz="22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5984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ChangeArrowheads="1"/>
          </p:cNvSpPr>
          <p:nvPr/>
        </p:nvSpPr>
        <p:spPr bwMode="auto">
          <a:xfrm>
            <a:off x="900113" y="3751263"/>
            <a:ext cx="6367462" cy="2122487"/>
          </a:xfrm>
          <a:prstGeom prst="rect">
            <a:avLst/>
          </a:prstGeom>
          <a:solidFill>
            <a:srgbClr val="CFE7E5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549275"/>
            <a:ext cx="8228012" cy="1062038"/>
          </a:xfrm>
        </p:spPr>
        <p:txBody>
          <a:bodyPr tIns="35202"/>
          <a:lstStyle/>
          <a:p>
            <a: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en-US" sz="2400"/>
              <a:t>Von Neumann Architecture</a:t>
            </a:r>
          </a:p>
        </p:txBody>
      </p:sp>
      <p:sp>
        <p:nvSpPr>
          <p:cNvPr id="10244" name="Rectangle 3"/>
          <p:cNvSpPr>
            <a:spLocks noChangeArrowheads="1"/>
          </p:cNvSpPr>
          <p:nvPr/>
        </p:nvSpPr>
        <p:spPr bwMode="auto">
          <a:xfrm>
            <a:off x="3022600" y="1628775"/>
            <a:ext cx="1795463" cy="1306513"/>
          </a:xfrm>
          <a:prstGeom prst="rect">
            <a:avLst/>
          </a:prstGeom>
          <a:solidFill>
            <a:srgbClr val="CFE7E5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245" name="Text Box 4"/>
          <p:cNvSpPr txBox="1">
            <a:spLocks noChangeArrowheads="1"/>
          </p:cNvSpPr>
          <p:nvPr/>
        </p:nvSpPr>
        <p:spPr bwMode="auto">
          <a:xfrm>
            <a:off x="1389063" y="4241800"/>
            <a:ext cx="1795462" cy="1304925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7967" tIns="79548" rIns="97967" bIns="57147"/>
          <a:lstStyle>
            <a:lvl1pPr>
              <a:spcBef>
                <a:spcPct val="20000"/>
              </a:spcBef>
              <a:buChar char="•"/>
              <a:tabLst>
                <a:tab pos="655638" algn="l"/>
                <a:tab pos="13128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655638" algn="l"/>
                <a:tab pos="13128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655638" algn="l"/>
                <a:tab pos="13128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655638" algn="l"/>
                <a:tab pos="13128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500">
                <a:solidFill>
                  <a:srgbClr val="000000"/>
                </a:solidFill>
              </a:rPr>
              <a:t>Arithmetic and Logic Unit</a:t>
            </a:r>
          </a:p>
        </p:txBody>
      </p:sp>
      <p:sp>
        <p:nvSpPr>
          <p:cNvPr id="10246" name="Text Box 5"/>
          <p:cNvSpPr txBox="1">
            <a:spLocks noChangeArrowheads="1"/>
          </p:cNvSpPr>
          <p:nvPr/>
        </p:nvSpPr>
        <p:spPr bwMode="auto">
          <a:xfrm>
            <a:off x="4818063" y="4241800"/>
            <a:ext cx="1958975" cy="1304925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7967" tIns="79548" rIns="97967" bIns="57147"/>
          <a:lstStyle>
            <a:lvl1pPr>
              <a:spcBef>
                <a:spcPct val="20000"/>
              </a:spcBef>
              <a:buChar char="•"/>
              <a:tabLst>
                <a:tab pos="655638" algn="l"/>
                <a:tab pos="13128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655638" algn="l"/>
                <a:tab pos="13128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655638" algn="l"/>
                <a:tab pos="13128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655638" algn="l"/>
                <a:tab pos="13128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500">
                <a:solidFill>
                  <a:srgbClr val="000000"/>
                </a:solidFill>
              </a:rPr>
              <a:t>Control Unit</a:t>
            </a:r>
          </a:p>
        </p:txBody>
      </p:sp>
      <p:sp>
        <p:nvSpPr>
          <p:cNvPr id="10247" name="Line 6"/>
          <p:cNvSpPr>
            <a:spLocks noChangeShapeType="1"/>
          </p:cNvSpPr>
          <p:nvPr/>
        </p:nvSpPr>
        <p:spPr bwMode="auto">
          <a:xfrm flipH="1">
            <a:off x="3182938" y="4895850"/>
            <a:ext cx="1636712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GB"/>
          </a:p>
        </p:txBody>
      </p:sp>
      <p:sp>
        <p:nvSpPr>
          <p:cNvPr id="10248" name="Line 7"/>
          <p:cNvSpPr>
            <a:spLocks noChangeShapeType="1"/>
          </p:cNvSpPr>
          <p:nvPr/>
        </p:nvSpPr>
        <p:spPr bwMode="auto">
          <a:xfrm>
            <a:off x="7267575" y="4895850"/>
            <a:ext cx="815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GB"/>
          </a:p>
        </p:txBody>
      </p:sp>
      <p:sp>
        <p:nvSpPr>
          <p:cNvPr id="10249" name="Line 8"/>
          <p:cNvSpPr>
            <a:spLocks noChangeShapeType="1"/>
          </p:cNvSpPr>
          <p:nvPr/>
        </p:nvSpPr>
        <p:spPr bwMode="auto">
          <a:xfrm flipV="1">
            <a:off x="3349625" y="2933700"/>
            <a:ext cx="1588" cy="81915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GB"/>
          </a:p>
        </p:txBody>
      </p:sp>
      <p:sp>
        <p:nvSpPr>
          <p:cNvPr id="10250" name="Line 9"/>
          <p:cNvSpPr>
            <a:spLocks noChangeShapeType="1"/>
          </p:cNvSpPr>
          <p:nvPr/>
        </p:nvSpPr>
        <p:spPr bwMode="auto">
          <a:xfrm>
            <a:off x="4164013" y="2935288"/>
            <a:ext cx="1587" cy="815975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GB"/>
          </a:p>
        </p:txBody>
      </p:sp>
      <p:sp>
        <p:nvSpPr>
          <p:cNvPr id="10251" name="Text Box 10"/>
          <p:cNvSpPr txBox="1">
            <a:spLocks noChangeArrowheads="1"/>
          </p:cNvSpPr>
          <p:nvPr/>
        </p:nvSpPr>
        <p:spPr bwMode="auto">
          <a:xfrm>
            <a:off x="7594600" y="4405313"/>
            <a:ext cx="59213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63220" rIns="81639" bIns="40820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500">
                <a:solidFill>
                  <a:srgbClr val="000000"/>
                </a:solidFill>
              </a:rPr>
              <a:t>I/O</a:t>
            </a:r>
          </a:p>
        </p:txBody>
      </p:sp>
      <p:sp>
        <p:nvSpPr>
          <p:cNvPr id="10252" name="Text Box 11"/>
          <p:cNvSpPr txBox="1">
            <a:spLocks noChangeArrowheads="1"/>
          </p:cNvSpPr>
          <p:nvPr/>
        </p:nvSpPr>
        <p:spPr bwMode="auto">
          <a:xfrm>
            <a:off x="1718468" y="2986813"/>
            <a:ext cx="1633537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39" tIns="61621" rIns="81639" bIns="40820"/>
          <a:lstStyle>
            <a:lvl1pPr>
              <a:spcBef>
                <a:spcPct val="20000"/>
              </a:spcBef>
              <a:buChar char="•"/>
              <a:tabLst>
                <a:tab pos="655638" algn="l"/>
                <a:tab pos="13128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655638" algn="l"/>
                <a:tab pos="13128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655638" algn="l"/>
                <a:tab pos="13128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655638" algn="l"/>
                <a:tab pos="13128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dirty="0">
                <a:solidFill>
                  <a:srgbClr val="000000"/>
                </a:solidFill>
              </a:rPr>
              <a:t>Results of operations</a:t>
            </a:r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4164013" y="3148013"/>
            <a:ext cx="29527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61621" rIns="81639" bIns="40820"/>
          <a:lstStyle>
            <a:lvl1pPr>
              <a:spcBef>
                <a:spcPct val="20000"/>
              </a:spcBef>
              <a:buChar char="•"/>
              <a:tabLst>
                <a:tab pos="655638" algn="l"/>
                <a:tab pos="1312863" algn="l"/>
                <a:tab pos="1968500" algn="l"/>
                <a:tab pos="2625725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655638" algn="l"/>
                <a:tab pos="1312863" algn="l"/>
                <a:tab pos="1968500" algn="l"/>
                <a:tab pos="26257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655638" algn="l"/>
                <a:tab pos="1312863" algn="l"/>
                <a:tab pos="1968500" algn="l"/>
                <a:tab pos="2625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655638" algn="l"/>
                <a:tab pos="1312863" algn="l"/>
                <a:tab pos="1968500" algn="l"/>
                <a:tab pos="2625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  <a:tab pos="1968500" algn="l"/>
                <a:tab pos="2625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  <a:tab pos="1968500" algn="l"/>
                <a:tab pos="2625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  <a:tab pos="1968500" algn="l"/>
                <a:tab pos="2625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  <a:tab pos="1968500" algn="l"/>
                <a:tab pos="2625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dirty="0">
                <a:solidFill>
                  <a:srgbClr val="000000"/>
                </a:solidFill>
              </a:rPr>
              <a:t>Instructions and data</a:t>
            </a:r>
          </a:p>
        </p:txBody>
      </p:sp>
      <p:sp>
        <p:nvSpPr>
          <p:cNvPr id="10254" name="Text Box 13"/>
          <p:cNvSpPr txBox="1">
            <a:spLocks noChangeArrowheads="1"/>
          </p:cNvSpPr>
          <p:nvPr/>
        </p:nvSpPr>
        <p:spPr bwMode="auto">
          <a:xfrm>
            <a:off x="5086350" y="1774825"/>
            <a:ext cx="3265488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39" tIns="63220" rIns="81639" bIns="40820"/>
          <a:lstStyle>
            <a:lvl1pPr>
              <a:spcBef>
                <a:spcPct val="20000"/>
              </a:spcBef>
              <a:buChar char="•"/>
              <a:tabLst>
                <a:tab pos="655638" algn="l"/>
                <a:tab pos="1312863" algn="l"/>
                <a:tab pos="1968500" algn="l"/>
                <a:tab pos="2625725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655638" algn="l"/>
                <a:tab pos="1312863" algn="l"/>
                <a:tab pos="1968500" algn="l"/>
                <a:tab pos="26257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655638" algn="l"/>
                <a:tab pos="1312863" algn="l"/>
                <a:tab pos="1968500" algn="l"/>
                <a:tab pos="2625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655638" algn="l"/>
                <a:tab pos="1312863" algn="l"/>
                <a:tab pos="1968500" algn="l"/>
                <a:tab pos="2625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  <a:tab pos="1968500" algn="l"/>
                <a:tab pos="2625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  <a:tab pos="1968500" algn="l"/>
                <a:tab pos="2625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  <a:tab pos="1968500" algn="l"/>
                <a:tab pos="2625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  <a:tab pos="1968500" algn="l"/>
                <a:tab pos="2625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500" b="1">
                <a:solidFill>
                  <a:srgbClr val="000000"/>
                </a:solidFill>
              </a:rPr>
              <a:t>Memory</a:t>
            </a:r>
            <a:r>
              <a:rPr lang="en-GB" altLang="en-US" sz="2500">
                <a:solidFill>
                  <a:srgbClr val="000000"/>
                </a:solidFill>
              </a:rPr>
              <a:t>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500">
                <a:solidFill>
                  <a:srgbClr val="000000"/>
                </a:solidFill>
              </a:rPr>
              <a:t>   instructions + data</a:t>
            </a:r>
          </a:p>
        </p:txBody>
      </p:sp>
      <p:sp>
        <p:nvSpPr>
          <p:cNvPr id="10255" name="Text Box 14"/>
          <p:cNvSpPr txBox="1">
            <a:spLocks noChangeArrowheads="1"/>
          </p:cNvSpPr>
          <p:nvPr/>
        </p:nvSpPr>
        <p:spPr bwMode="auto">
          <a:xfrm>
            <a:off x="2344738" y="6086475"/>
            <a:ext cx="355758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63220" rIns="81639" bIns="40820"/>
          <a:lstStyle>
            <a:lvl1pPr>
              <a:spcBef>
                <a:spcPct val="20000"/>
              </a:spcBef>
              <a:buChar char="•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500">
                <a:solidFill>
                  <a:srgbClr val="000000"/>
                </a:solidFill>
              </a:rPr>
              <a:t>Central Processing Unit</a:t>
            </a:r>
          </a:p>
        </p:txBody>
      </p:sp>
    </p:spTree>
    <p:extLst>
      <p:ext uri="{BB962C8B-B14F-4D97-AF65-F5344CB8AC3E}">
        <p14:creationId xmlns:p14="http://schemas.microsoft.com/office/powerpoint/2010/main" val="35019653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3156" y="486947"/>
            <a:ext cx="4357688" cy="8656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625" spc="77" dirty="0"/>
              <a:t>Remember…</a:t>
            </a:r>
            <a:endParaRPr sz="5625"/>
          </a:p>
        </p:txBody>
      </p:sp>
      <p:sp>
        <p:nvSpPr>
          <p:cNvPr id="3" name="object 3"/>
          <p:cNvSpPr txBox="1"/>
          <p:nvPr/>
        </p:nvSpPr>
        <p:spPr>
          <a:xfrm>
            <a:off x="237909" y="1628800"/>
            <a:ext cx="8565356" cy="3596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457" indent="-312528">
              <a:buSzPct val="143750"/>
              <a:buChar char="•"/>
              <a:tabLst>
                <a:tab pos="321457" algn="l"/>
              </a:tabLst>
            </a:pPr>
            <a:r>
              <a:rPr sz="2250" i="0" spc="-18" dirty="0">
                <a:latin typeface="Arial"/>
                <a:cs typeface="Arial"/>
              </a:rPr>
              <a:t>Arrays </a:t>
            </a:r>
            <a:r>
              <a:rPr sz="2250" i="0" spc="-46" dirty="0">
                <a:latin typeface="Arial"/>
                <a:cs typeface="Arial"/>
              </a:rPr>
              <a:t>are </a:t>
            </a:r>
            <a:r>
              <a:rPr sz="2250" i="0" spc="18" dirty="0">
                <a:latin typeface="Arial"/>
                <a:cs typeface="Arial"/>
              </a:rPr>
              <a:t>multiple</a:t>
            </a:r>
            <a:r>
              <a:rPr sz="2250" i="0" spc="60" dirty="0">
                <a:latin typeface="Arial"/>
                <a:cs typeface="Arial"/>
              </a:rPr>
              <a:t> </a:t>
            </a:r>
            <a:r>
              <a:rPr sz="2250" i="0" spc="11" dirty="0">
                <a:latin typeface="Arial"/>
                <a:cs typeface="Arial"/>
              </a:rPr>
              <a:t>containers</a:t>
            </a:r>
            <a:endParaRPr sz="2250" i="0" dirty="0">
              <a:latin typeface="Arial"/>
              <a:cs typeface="Arial"/>
            </a:endParaRPr>
          </a:p>
          <a:p>
            <a:pPr marL="321457" indent="-312528">
              <a:spcBef>
                <a:spcPts val="2925"/>
              </a:spcBef>
              <a:buSzPct val="143750"/>
              <a:buChar char="•"/>
              <a:tabLst>
                <a:tab pos="321457" algn="l"/>
              </a:tabLst>
            </a:pPr>
            <a:r>
              <a:rPr sz="2250" i="0" spc="-18" dirty="0">
                <a:latin typeface="Arial"/>
                <a:cs typeface="Arial"/>
              </a:rPr>
              <a:t>Arrays </a:t>
            </a:r>
            <a:r>
              <a:rPr sz="2250" i="0" spc="-25" dirty="0">
                <a:latin typeface="Arial"/>
                <a:cs typeface="Arial"/>
              </a:rPr>
              <a:t>have </a:t>
            </a:r>
            <a:r>
              <a:rPr sz="2250" i="0" spc="-46" dirty="0">
                <a:latin typeface="Arial"/>
                <a:cs typeface="Arial"/>
              </a:rPr>
              <a:t>a</a:t>
            </a:r>
            <a:r>
              <a:rPr sz="2250" i="0" spc="14" dirty="0">
                <a:latin typeface="Arial"/>
                <a:cs typeface="Arial"/>
              </a:rPr>
              <a:t> </a:t>
            </a:r>
            <a:r>
              <a:rPr sz="2250" i="0" spc="28" dirty="0">
                <a:latin typeface="Arial"/>
                <a:cs typeface="Arial"/>
              </a:rPr>
              <a:t>type</a:t>
            </a:r>
            <a:endParaRPr sz="2250" i="0" dirty="0">
              <a:latin typeface="Arial"/>
              <a:cs typeface="Arial"/>
            </a:endParaRPr>
          </a:p>
          <a:p>
            <a:pPr marL="321457" indent="-312528">
              <a:spcBef>
                <a:spcPts val="2925"/>
              </a:spcBef>
              <a:buSzPct val="143750"/>
              <a:buChar char="•"/>
              <a:tabLst>
                <a:tab pos="321457" algn="l"/>
              </a:tabLst>
            </a:pPr>
            <a:r>
              <a:rPr sz="2250" i="0" spc="-18" dirty="0">
                <a:latin typeface="Arial"/>
                <a:cs typeface="Arial"/>
              </a:rPr>
              <a:t>Arrays </a:t>
            </a:r>
            <a:r>
              <a:rPr sz="2250" i="0" spc="-25" dirty="0">
                <a:latin typeface="Arial"/>
                <a:cs typeface="Arial"/>
              </a:rPr>
              <a:t>have </a:t>
            </a:r>
            <a:r>
              <a:rPr sz="2250" i="0" spc="-46" dirty="0">
                <a:latin typeface="Arial"/>
                <a:cs typeface="Arial"/>
              </a:rPr>
              <a:t>a </a:t>
            </a:r>
            <a:r>
              <a:rPr sz="2250" i="0" spc="-11" dirty="0">
                <a:latin typeface="Arial"/>
                <a:cs typeface="Arial"/>
              </a:rPr>
              <a:t>name </a:t>
            </a:r>
            <a:r>
              <a:rPr sz="2250" i="0" spc="-21" dirty="0">
                <a:latin typeface="Arial"/>
                <a:cs typeface="Arial"/>
              </a:rPr>
              <a:t>(unique</a:t>
            </a:r>
            <a:r>
              <a:rPr sz="2250" i="0" spc="112" dirty="0">
                <a:latin typeface="Arial"/>
                <a:cs typeface="Arial"/>
              </a:rPr>
              <a:t> </a:t>
            </a:r>
            <a:r>
              <a:rPr sz="2250" i="0" spc="-7" dirty="0">
                <a:latin typeface="Arial"/>
                <a:cs typeface="Arial"/>
              </a:rPr>
              <a:t>identifier)</a:t>
            </a:r>
            <a:endParaRPr sz="2250" i="0" dirty="0">
              <a:latin typeface="Arial"/>
              <a:cs typeface="Arial"/>
            </a:endParaRPr>
          </a:p>
          <a:p>
            <a:pPr marL="321457" marR="3572" indent="-312528">
              <a:lnSpc>
                <a:spcPct val="101600"/>
              </a:lnSpc>
              <a:spcBef>
                <a:spcPts val="2879"/>
              </a:spcBef>
              <a:buSzPct val="143750"/>
              <a:buChar char="•"/>
              <a:tabLst>
                <a:tab pos="321457" algn="l"/>
              </a:tabLst>
            </a:pPr>
            <a:r>
              <a:rPr sz="2250" i="0" spc="-18" dirty="0">
                <a:latin typeface="Arial"/>
                <a:cs typeface="Arial"/>
              </a:rPr>
              <a:t>Arrays </a:t>
            </a:r>
            <a:r>
              <a:rPr sz="2250" i="0" spc="21" dirty="0">
                <a:latin typeface="Arial"/>
                <a:cs typeface="Arial"/>
              </a:rPr>
              <a:t>contain </a:t>
            </a:r>
            <a:r>
              <a:rPr sz="2250" i="0" spc="80" dirty="0">
                <a:latin typeface="Arial"/>
                <a:cs typeface="Arial"/>
              </a:rPr>
              <a:t>“a </a:t>
            </a:r>
            <a:r>
              <a:rPr sz="2250" b="1" i="0" spc="-4" dirty="0">
                <a:latin typeface="Arial"/>
                <a:cs typeface="Arial"/>
              </a:rPr>
              <a:t>finite number </a:t>
            </a:r>
            <a:r>
              <a:rPr sz="2250" i="0" spc="39" dirty="0">
                <a:latin typeface="Arial"/>
                <a:cs typeface="Arial"/>
              </a:rPr>
              <a:t>of </a:t>
            </a:r>
            <a:r>
              <a:rPr sz="2250" i="0" spc="18" dirty="0">
                <a:latin typeface="Arial"/>
                <a:cs typeface="Arial"/>
              </a:rPr>
              <a:t>multiple </a:t>
            </a:r>
            <a:r>
              <a:rPr sz="2250" i="0" spc="7" dirty="0">
                <a:latin typeface="Arial"/>
                <a:cs typeface="Arial"/>
              </a:rPr>
              <a:t>instances </a:t>
            </a:r>
            <a:r>
              <a:rPr sz="2250" i="0" spc="39" dirty="0">
                <a:latin typeface="Arial"/>
                <a:cs typeface="Arial"/>
              </a:rPr>
              <a:t>of </a:t>
            </a:r>
            <a:r>
              <a:rPr sz="2250" i="0" spc="11" dirty="0">
                <a:latin typeface="Arial"/>
                <a:cs typeface="Arial"/>
              </a:rPr>
              <a:t>the</a:t>
            </a:r>
            <a:r>
              <a:rPr sz="2250" i="0" spc="-105" dirty="0">
                <a:latin typeface="Arial"/>
                <a:cs typeface="Arial"/>
              </a:rPr>
              <a:t> </a:t>
            </a:r>
            <a:r>
              <a:rPr sz="2250" i="0" spc="28" dirty="0">
                <a:latin typeface="Arial"/>
                <a:cs typeface="Arial"/>
              </a:rPr>
              <a:t>type  </a:t>
            </a:r>
            <a:r>
              <a:rPr sz="2250" i="0" spc="7" dirty="0">
                <a:latin typeface="Arial"/>
                <a:cs typeface="Arial"/>
              </a:rPr>
              <a:t>they </a:t>
            </a:r>
            <a:r>
              <a:rPr sz="2250" i="0" spc="-46" dirty="0">
                <a:latin typeface="Arial"/>
                <a:cs typeface="Arial"/>
              </a:rPr>
              <a:t>are </a:t>
            </a:r>
            <a:r>
              <a:rPr sz="2250" i="0" spc="11" dirty="0">
                <a:latin typeface="Arial"/>
                <a:cs typeface="Arial"/>
              </a:rPr>
              <a:t>created</a:t>
            </a:r>
            <a:r>
              <a:rPr sz="2250" i="0" dirty="0">
                <a:latin typeface="Arial"/>
                <a:cs typeface="Arial"/>
              </a:rPr>
              <a:t> </a:t>
            </a:r>
            <a:r>
              <a:rPr sz="2250" i="0" spc="70" dirty="0">
                <a:latin typeface="Arial"/>
                <a:cs typeface="Arial"/>
              </a:rPr>
              <a:t>for”</a:t>
            </a:r>
            <a:endParaRPr sz="2250" i="0" dirty="0">
              <a:latin typeface="Arial"/>
              <a:cs typeface="Arial"/>
            </a:endParaRPr>
          </a:p>
          <a:p>
            <a:pPr>
              <a:spcBef>
                <a:spcPts val="11"/>
              </a:spcBef>
              <a:buClr>
                <a:srgbClr val="FFFFFF"/>
              </a:buClr>
              <a:buFont typeface="Arial"/>
              <a:buChar char="•"/>
            </a:pPr>
            <a:endParaRPr sz="2531" i="0" dirty="0">
              <a:latin typeface="Times New Roman"/>
              <a:cs typeface="Times New Roman"/>
            </a:endParaRPr>
          </a:p>
          <a:p>
            <a:pPr marL="321457" indent="-312528">
              <a:buSzPct val="143750"/>
              <a:buChar char="•"/>
              <a:tabLst>
                <a:tab pos="321457" algn="l"/>
              </a:tabLst>
            </a:pPr>
            <a:r>
              <a:rPr sz="2250" i="0" spc="-42" dirty="0">
                <a:latin typeface="Arial"/>
                <a:cs typeface="Arial"/>
              </a:rPr>
              <a:t>The </a:t>
            </a:r>
            <a:r>
              <a:rPr sz="2250" i="0" spc="-4" dirty="0">
                <a:latin typeface="Arial"/>
                <a:cs typeface="Arial"/>
              </a:rPr>
              <a:t>elements in </a:t>
            </a:r>
            <a:r>
              <a:rPr sz="2250" i="0" spc="11" dirty="0">
                <a:latin typeface="Arial"/>
                <a:cs typeface="Arial"/>
              </a:rPr>
              <a:t>the </a:t>
            </a:r>
            <a:r>
              <a:rPr sz="2250" i="0" spc="-18" dirty="0">
                <a:latin typeface="Arial"/>
                <a:cs typeface="Arial"/>
              </a:rPr>
              <a:t>array </a:t>
            </a:r>
            <a:r>
              <a:rPr sz="2250" i="0" spc="11" dirty="0">
                <a:latin typeface="Arial"/>
                <a:cs typeface="Arial"/>
              </a:rPr>
              <a:t>can </a:t>
            </a:r>
            <a:r>
              <a:rPr sz="2250" i="0" spc="18" dirty="0">
                <a:latin typeface="Arial"/>
                <a:cs typeface="Arial"/>
              </a:rPr>
              <a:t>be </a:t>
            </a:r>
            <a:r>
              <a:rPr sz="2250" i="0" spc="14" dirty="0">
                <a:latin typeface="Arial"/>
                <a:cs typeface="Arial"/>
              </a:rPr>
              <a:t>accessed </a:t>
            </a:r>
            <a:r>
              <a:rPr sz="2250" i="0" spc="7" dirty="0">
                <a:latin typeface="Arial"/>
                <a:cs typeface="Arial"/>
              </a:rPr>
              <a:t>using </a:t>
            </a:r>
            <a:r>
              <a:rPr sz="2250" i="0" spc="-25" dirty="0">
                <a:latin typeface="Arial"/>
                <a:cs typeface="Arial"/>
              </a:rPr>
              <a:t>an</a:t>
            </a:r>
            <a:r>
              <a:rPr sz="2250" i="0" spc="18" dirty="0">
                <a:latin typeface="Arial"/>
                <a:cs typeface="Arial"/>
              </a:rPr>
              <a:t> </a:t>
            </a:r>
            <a:r>
              <a:rPr sz="2250" i="0" spc="14" dirty="0">
                <a:latin typeface="Arial"/>
                <a:cs typeface="Arial"/>
              </a:rPr>
              <a:t>index</a:t>
            </a:r>
            <a:endParaRPr sz="2250" i="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15438" y="3675667"/>
            <a:ext cx="1905149" cy="560784"/>
          </a:xfrm>
          <a:custGeom>
            <a:avLst/>
            <a:gdLst/>
            <a:ahLst/>
            <a:cxnLst/>
            <a:rect l="l" t="t" r="r" b="b"/>
            <a:pathLst>
              <a:path w="2709545" h="797560">
                <a:moveTo>
                  <a:pt x="289771" y="0"/>
                </a:moveTo>
                <a:lnTo>
                  <a:pt x="2419196" y="0"/>
                </a:lnTo>
                <a:lnTo>
                  <a:pt x="2474515" y="221"/>
                </a:lnTo>
                <a:lnTo>
                  <a:pt x="2518580" y="1775"/>
                </a:lnTo>
                <a:lnTo>
                  <a:pt x="2589262" y="14200"/>
                </a:lnTo>
                <a:lnTo>
                  <a:pt x="2623923" y="31319"/>
                </a:lnTo>
                <a:lnTo>
                  <a:pt x="2653709" y="55257"/>
                </a:lnTo>
                <a:lnTo>
                  <a:pt x="2677648" y="85043"/>
                </a:lnTo>
                <a:lnTo>
                  <a:pt x="2694767" y="119705"/>
                </a:lnTo>
                <a:lnTo>
                  <a:pt x="2707192" y="190548"/>
                </a:lnTo>
                <a:lnTo>
                  <a:pt x="2708745" y="234995"/>
                </a:lnTo>
                <a:lnTo>
                  <a:pt x="2708967" y="291060"/>
                </a:lnTo>
                <a:lnTo>
                  <a:pt x="2708967" y="507195"/>
                </a:lnTo>
                <a:lnTo>
                  <a:pt x="2708745" y="562515"/>
                </a:lnTo>
                <a:lnTo>
                  <a:pt x="2707192" y="606580"/>
                </a:lnTo>
                <a:lnTo>
                  <a:pt x="2694767" y="677262"/>
                </a:lnTo>
                <a:lnTo>
                  <a:pt x="2677648" y="711923"/>
                </a:lnTo>
                <a:lnTo>
                  <a:pt x="2653709" y="741710"/>
                </a:lnTo>
                <a:lnTo>
                  <a:pt x="2623923" y="765648"/>
                </a:lnTo>
                <a:lnTo>
                  <a:pt x="2589262" y="782767"/>
                </a:lnTo>
                <a:lnTo>
                  <a:pt x="2518418" y="795192"/>
                </a:lnTo>
                <a:lnTo>
                  <a:pt x="2473971" y="796745"/>
                </a:lnTo>
                <a:lnTo>
                  <a:pt x="2417907" y="796967"/>
                </a:lnTo>
                <a:lnTo>
                  <a:pt x="289771" y="796967"/>
                </a:lnTo>
                <a:lnTo>
                  <a:pt x="234451" y="796745"/>
                </a:lnTo>
                <a:lnTo>
                  <a:pt x="190387" y="795192"/>
                </a:lnTo>
                <a:lnTo>
                  <a:pt x="119705" y="782767"/>
                </a:lnTo>
                <a:lnTo>
                  <a:pt x="85043" y="765648"/>
                </a:lnTo>
                <a:lnTo>
                  <a:pt x="55257" y="741710"/>
                </a:lnTo>
                <a:lnTo>
                  <a:pt x="31319" y="711923"/>
                </a:lnTo>
                <a:lnTo>
                  <a:pt x="14200" y="677262"/>
                </a:lnTo>
                <a:lnTo>
                  <a:pt x="1775" y="606419"/>
                </a:lnTo>
                <a:lnTo>
                  <a:pt x="221" y="561972"/>
                </a:lnTo>
                <a:lnTo>
                  <a:pt x="0" y="505907"/>
                </a:lnTo>
                <a:lnTo>
                  <a:pt x="0" y="289771"/>
                </a:lnTo>
                <a:lnTo>
                  <a:pt x="221" y="234451"/>
                </a:lnTo>
                <a:lnTo>
                  <a:pt x="1775" y="190387"/>
                </a:lnTo>
                <a:lnTo>
                  <a:pt x="14200" y="119705"/>
                </a:lnTo>
                <a:lnTo>
                  <a:pt x="31319" y="85043"/>
                </a:lnTo>
                <a:lnTo>
                  <a:pt x="55257" y="55257"/>
                </a:lnTo>
                <a:lnTo>
                  <a:pt x="85043" y="31319"/>
                </a:lnTo>
                <a:lnTo>
                  <a:pt x="119705" y="14200"/>
                </a:lnTo>
                <a:lnTo>
                  <a:pt x="190548" y="1775"/>
                </a:lnTo>
                <a:lnTo>
                  <a:pt x="234995" y="221"/>
                </a:lnTo>
                <a:lnTo>
                  <a:pt x="291060" y="0"/>
                </a:lnTo>
                <a:lnTo>
                  <a:pt x="289771" y="0"/>
                </a:lnTo>
                <a:close/>
              </a:path>
            </a:pathLst>
          </a:custGeom>
          <a:ln w="76200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508" y="5670352"/>
            <a:ext cx="9020770" cy="757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4922" b="1" spc="-4" dirty="0">
                <a:solidFill>
                  <a:srgbClr val="FFFFFF"/>
                </a:solidFill>
                <a:latin typeface="Courier New"/>
                <a:cs typeface="Courier New"/>
              </a:rPr>
              <a:t>type[] name=new</a:t>
            </a:r>
            <a:r>
              <a:rPr sz="4922" b="1" spc="-4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922" b="1" dirty="0">
                <a:solidFill>
                  <a:srgbClr val="FFFFFF"/>
                </a:solidFill>
                <a:latin typeface="Courier New"/>
                <a:cs typeface="Courier New"/>
              </a:rPr>
              <a:t>type[n];</a:t>
            </a:r>
            <a:endParaRPr sz="4922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460357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summary, today we have: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introduced the module overview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introduced software, computer architecture, and programming languages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some Java </a:t>
            </a:r>
            <a:r>
              <a:rPr lang="en-US"/>
              <a:t>fundamental knowledge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80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3" y="620713"/>
            <a:ext cx="8228012" cy="1062037"/>
          </a:xfrm>
        </p:spPr>
        <p:txBody>
          <a:bodyPr tIns="35202"/>
          <a:lstStyle/>
          <a:p>
            <a: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en-US" sz="2400"/>
              <a:t>Fetch-Execute Cycle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4988" y="1700213"/>
            <a:ext cx="8229600" cy="4462462"/>
          </a:xfrm>
        </p:spPr>
        <p:txBody>
          <a:bodyPr/>
          <a:lstStyle/>
          <a:p>
            <a:pPr marL="390525" indent="-293688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en-US" dirty="0"/>
              <a:t>The von Neumann architecture continuously </a:t>
            </a:r>
            <a:r>
              <a:rPr lang="en-GB" altLang="en-US" i="1" dirty="0"/>
              <a:t>fetches</a:t>
            </a:r>
            <a:r>
              <a:rPr lang="en-GB" altLang="en-US" dirty="0"/>
              <a:t> instructions from the memory, and then </a:t>
            </a:r>
            <a:r>
              <a:rPr lang="en-GB" altLang="en-US" i="1" dirty="0"/>
              <a:t>executes</a:t>
            </a:r>
            <a:r>
              <a:rPr lang="en-GB" altLang="en-US" dirty="0"/>
              <a:t> them.  </a:t>
            </a:r>
          </a:p>
          <a:p>
            <a:pPr marL="390525" indent="-293688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en-US" dirty="0"/>
              <a:t>The Central Processing Unit (CPU) has a </a:t>
            </a:r>
            <a:r>
              <a:rPr lang="en-GB" altLang="en-US" i="1" dirty="0"/>
              <a:t>program counter (PC)</a:t>
            </a:r>
            <a:r>
              <a:rPr lang="en-GB" altLang="en-US" dirty="0"/>
              <a:t>, pointing to the next instruction in memory.</a:t>
            </a:r>
          </a:p>
          <a:p>
            <a:pPr marL="390525" indent="-293688">
              <a:buClr>
                <a:srgbClr val="000080"/>
              </a:buClr>
              <a:buSzPct val="45000"/>
              <a:buFont typeface="Wingdings" panose="05000000000000000000" pitchFamily="2" charset="2"/>
              <a:buChar char="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en-US" dirty="0"/>
              <a:t>initialise PC</a:t>
            </a:r>
          </a:p>
          <a:p>
            <a:pPr marL="390525" indent="-293688">
              <a:buClr>
                <a:srgbClr val="000080"/>
              </a:buClr>
              <a:buSzPct val="45000"/>
              <a:buFont typeface="Wingdings" panose="05000000000000000000" pitchFamily="2" charset="2"/>
              <a:buChar char="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en-US" dirty="0"/>
              <a:t>repeat forever</a:t>
            </a:r>
          </a:p>
          <a:p>
            <a:pPr marL="1565275" lvl="1" indent="-519113">
              <a:buClr>
                <a:srgbClr val="000080"/>
              </a:buClr>
              <a:buSzPct val="75000"/>
              <a:buFont typeface="Symbol" panose="05050102010706020507" pitchFamily="18" charset="2"/>
              <a:buChar char="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en-US" dirty="0"/>
              <a:t>fetch instruction from memory at PC</a:t>
            </a:r>
          </a:p>
          <a:p>
            <a:pPr marL="1565275" lvl="1" indent="-519113">
              <a:buClr>
                <a:srgbClr val="000080"/>
              </a:buClr>
              <a:buSzPct val="75000"/>
              <a:buFont typeface="Symbol" panose="05050102010706020507" pitchFamily="18" charset="2"/>
              <a:buChar char="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en-US" dirty="0"/>
              <a:t>increment PC to point to next instruction</a:t>
            </a:r>
          </a:p>
          <a:p>
            <a:pPr marL="1565275" lvl="1" indent="-519113">
              <a:buClr>
                <a:srgbClr val="000080"/>
              </a:buClr>
              <a:buSzPct val="75000"/>
              <a:buFont typeface="Symbol" panose="05050102010706020507" pitchFamily="18" charset="2"/>
              <a:buChar char="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en-US" dirty="0"/>
              <a:t>decode the instruction</a:t>
            </a:r>
          </a:p>
          <a:p>
            <a:pPr marL="1565275" lvl="1" indent="-519113">
              <a:buClr>
                <a:srgbClr val="000080"/>
              </a:buClr>
              <a:buSzPct val="75000"/>
              <a:buFont typeface="Symbol" panose="05050102010706020507" pitchFamily="18" charset="2"/>
              <a:buChar char="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en-US" dirty="0"/>
              <a:t>execute the instruction</a:t>
            </a:r>
          </a:p>
        </p:txBody>
      </p:sp>
    </p:spTree>
    <p:extLst>
      <p:ext uri="{BB962C8B-B14F-4D97-AF65-F5344CB8AC3E}">
        <p14:creationId xmlns:p14="http://schemas.microsoft.com/office/powerpoint/2010/main" val="17417741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48152</TotalTime>
  <Words>3479</Words>
  <Application>Microsoft Office PowerPoint</Application>
  <PresentationFormat>On-screen Show (4:3)</PresentationFormat>
  <Paragraphs>710</Paragraphs>
  <Slides>81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3" baseType="lpstr">
      <vt:lpstr>Arial</vt:lpstr>
      <vt:lpstr>Arial Narrow</vt:lpstr>
      <vt:lpstr>Arial Rounded MT Bold</vt:lpstr>
      <vt:lpstr>Calibri</vt:lpstr>
      <vt:lpstr>Calibri Light</vt:lpstr>
      <vt:lpstr>Consolas</vt:lpstr>
      <vt:lpstr>Courier New</vt:lpstr>
      <vt:lpstr>Symbol</vt:lpstr>
      <vt:lpstr>Times New Roman</vt:lpstr>
      <vt:lpstr>Wingdings</vt:lpstr>
      <vt:lpstr>Wingdings 3</vt:lpstr>
      <vt:lpstr>Office Theme</vt:lpstr>
      <vt:lpstr>7COM1025 Programming for Software Engineers</vt:lpstr>
      <vt:lpstr>Module Overview</vt:lpstr>
      <vt:lpstr>Module Overview</vt:lpstr>
      <vt:lpstr>Module Format</vt:lpstr>
      <vt:lpstr>How to pass</vt:lpstr>
      <vt:lpstr>Lecture Objectives</vt:lpstr>
      <vt:lpstr>What is software ?</vt:lpstr>
      <vt:lpstr>Von Neumann Architecture</vt:lpstr>
      <vt:lpstr>Fetch-Execute Cycle</vt:lpstr>
      <vt:lpstr>Programming languages</vt:lpstr>
      <vt:lpstr>Programmers and End-Users</vt:lpstr>
      <vt:lpstr>Programming languages</vt:lpstr>
      <vt:lpstr>Characteristics</vt:lpstr>
      <vt:lpstr>Abstraction</vt:lpstr>
      <vt:lpstr>Program = Instructions + Data</vt:lpstr>
      <vt:lpstr>Writing a program</vt:lpstr>
      <vt:lpstr>Writing Programming Code</vt:lpstr>
      <vt:lpstr>Program and programming</vt:lpstr>
      <vt:lpstr>Traditional Programming  Paradigm</vt:lpstr>
      <vt:lpstr>Java works everywhere</vt:lpstr>
      <vt:lpstr>Java programming model</vt:lpstr>
      <vt:lpstr>A Basic Java Program</vt:lpstr>
      <vt:lpstr>The Basics of a Java Program</vt:lpstr>
      <vt:lpstr>The Basics of a Java Program (cont)</vt:lpstr>
      <vt:lpstr>PowerPoint Presentation</vt:lpstr>
      <vt:lpstr>Java Statements</vt:lpstr>
      <vt:lpstr>PowerPoint Presentation</vt:lpstr>
      <vt:lpstr>Reserved Keywords</vt:lpstr>
      <vt:lpstr>Java Identifiers</vt:lpstr>
      <vt:lpstr>Illegal Identifiers</vt:lpstr>
      <vt:lpstr>Java Statements</vt:lpstr>
      <vt:lpstr>Data Types</vt:lpstr>
      <vt:lpstr>Values &amp; Memory Allocation for Integral Data Types</vt:lpstr>
      <vt:lpstr>Primitive Data Types</vt:lpstr>
      <vt:lpstr>Making a variable</vt:lpstr>
      <vt:lpstr>Variables</vt:lpstr>
      <vt:lpstr>Types?</vt:lpstr>
      <vt:lpstr>PowerPoint Presentation</vt:lpstr>
      <vt:lpstr>Variables</vt:lpstr>
      <vt:lpstr>Variables</vt:lpstr>
      <vt:lpstr>Variables</vt:lpstr>
      <vt:lpstr>Example variables</vt:lpstr>
      <vt:lpstr>Constants</vt:lpstr>
      <vt:lpstr>Combining Constants and Variables</vt:lpstr>
      <vt:lpstr>Arithmetic Operators and Operator Precedence</vt:lpstr>
      <vt:lpstr>Order of Precedence</vt:lpstr>
      <vt:lpstr>Numeric Expressions</vt:lpstr>
      <vt:lpstr>Mixed Expressions</vt:lpstr>
      <vt:lpstr>Explicit Type Conversion (Casting)</vt:lpstr>
      <vt:lpstr>The class String</vt:lpstr>
      <vt:lpstr>Strings and the Operator ‘+’</vt:lpstr>
      <vt:lpstr>Strings and the Operator + (continued)</vt:lpstr>
      <vt:lpstr>Problem</vt:lpstr>
      <vt:lpstr>24 values, 24 variables?</vt:lpstr>
      <vt:lpstr>Max temperature?</vt:lpstr>
      <vt:lpstr>Arrays</vt:lpstr>
      <vt:lpstr>Array!</vt:lpstr>
      <vt:lpstr>Not Array!</vt:lpstr>
      <vt:lpstr>Array</vt:lpstr>
      <vt:lpstr>Array</vt:lpstr>
      <vt:lpstr>PowerPoint Presentation</vt:lpstr>
      <vt:lpstr>Creating arrays</vt:lpstr>
      <vt:lpstr>PowerPoint Presentation</vt:lpstr>
      <vt:lpstr>Accessing arrays</vt:lpstr>
      <vt:lpstr>Accessing arrays</vt:lpstr>
      <vt:lpstr>Accessing arrays</vt:lpstr>
      <vt:lpstr>Accessing arrays</vt:lpstr>
      <vt:lpstr>Accessing arrays</vt:lpstr>
      <vt:lpstr>Length</vt:lpstr>
      <vt:lpstr>Length</vt:lpstr>
      <vt:lpstr>Length</vt:lpstr>
      <vt:lpstr>Checkpoint</vt:lpstr>
      <vt:lpstr>PowerPoint Presentation</vt:lpstr>
      <vt:lpstr>Declare and initialise an  array d of double, length 5</vt:lpstr>
      <vt:lpstr>Declare and initialise an  array d of double, length 5</vt:lpstr>
      <vt:lpstr>Change the value of the 4th  element to “3.4”</vt:lpstr>
      <vt:lpstr>Change the value of the 4th  element to “3.4”</vt:lpstr>
      <vt:lpstr>Print the length of the array  using the keyword “length”</vt:lpstr>
      <vt:lpstr>Print the length of the array  using the keyword “length”</vt:lpstr>
      <vt:lpstr>Remember…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Ian Bradford</dc:creator>
  <cp:lastModifiedBy>Hui Cheng</cp:lastModifiedBy>
  <cp:revision>274</cp:revision>
  <cp:lastPrinted>2005-10-13T14:06:28Z</cp:lastPrinted>
  <dcterms:created xsi:type="dcterms:W3CDTF">2004-04-14T09:29:50Z</dcterms:created>
  <dcterms:modified xsi:type="dcterms:W3CDTF">2020-01-27T14:38:59Z</dcterms:modified>
</cp:coreProperties>
</file>